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9" r:id="rId2"/>
    <p:sldId id="300" r:id="rId3"/>
    <p:sldId id="331" r:id="rId4"/>
    <p:sldId id="332" r:id="rId5"/>
    <p:sldId id="333" r:id="rId6"/>
    <p:sldId id="335" r:id="rId7"/>
    <p:sldId id="336" r:id="rId8"/>
    <p:sldId id="337" r:id="rId9"/>
    <p:sldId id="338" r:id="rId10"/>
    <p:sldId id="334" r:id="rId11"/>
    <p:sldId id="341" r:id="rId12"/>
    <p:sldId id="342" r:id="rId13"/>
    <p:sldId id="343" r:id="rId14"/>
    <p:sldId id="344" r:id="rId15"/>
    <p:sldId id="345" r:id="rId16"/>
    <p:sldId id="347" r:id="rId17"/>
    <p:sldId id="348" r:id="rId18"/>
    <p:sldId id="352" r:id="rId19"/>
    <p:sldId id="349" r:id="rId20"/>
    <p:sldId id="350" r:id="rId21"/>
    <p:sldId id="360" r:id="rId22"/>
    <p:sldId id="358" r:id="rId23"/>
    <p:sldId id="340" r:id="rId24"/>
    <p:sldId id="359" r:id="rId25"/>
    <p:sldId id="351" r:id="rId26"/>
    <p:sldId id="33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809" autoAdjust="0"/>
  </p:normalViewPr>
  <p:slideViewPr>
    <p:cSldViewPr snapToGrid="0" showGuides="1">
      <p:cViewPr varScale="1">
        <p:scale>
          <a:sx n="72" d="100"/>
          <a:sy n="72" d="100"/>
        </p:scale>
        <p:origin x="1104" y="53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F01EA-FCD2-42A4-97DB-5664872C781A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8FE52-4E65-4E8E-9BBA-1AE0A9445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90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분석에 필요한 자료를 공공데이터 포털에서 마련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25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업종코드 재분류는 다음과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60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지도의 광역시도 분류 작업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광역시도별로 </a:t>
            </a:r>
            <a:r>
              <a:rPr lang="en-US" altLang="ko-KR" dirty="0"/>
              <a:t>Marker</a:t>
            </a:r>
            <a:r>
              <a:rPr lang="ko-KR" altLang="en-US" dirty="0"/>
              <a:t>배치 및 이미지 첨부를 위한 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70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광역시도별 마커를 클릭했을 때 지역별 사업장 추이 그래프 출력시키는 기능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1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Tkinter</a:t>
            </a:r>
            <a:r>
              <a:rPr lang="en-US" altLang="ko-KR" dirty="0"/>
              <a:t> UI</a:t>
            </a:r>
            <a:r>
              <a:rPr lang="ko-KR" altLang="en-US" dirty="0"/>
              <a:t>에 활용될 업종별 분류 그래프 창 출력 함수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95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Tkinter</a:t>
            </a:r>
            <a:r>
              <a:rPr lang="en-US" altLang="ko-KR" dirty="0"/>
              <a:t> UI</a:t>
            </a:r>
            <a:r>
              <a:rPr lang="ko-KR" altLang="en-US" dirty="0"/>
              <a:t>에 활용될 지역별 사업장 추이 정보를 포함한 </a:t>
            </a:r>
            <a:r>
              <a:rPr lang="en-US" altLang="ko-KR" dirty="0"/>
              <a:t>Html </a:t>
            </a:r>
            <a:r>
              <a:rPr lang="ko-KR" altLang="en-US" dirty="0"/>
              <a:t>연동 함수 및 기본 버튼 배치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746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Tkinter</a:t>
            </a:r>
            <a:r>
              <a:rPr lang="en-US" altLang="ko-KR" dirty="0"/>
              <a:t> UI</a:t>
            </a:r>
            <a:r>
              <a:rPr lang="ko-KR" altLang="en-US" dirty="0"/>
              <a:t>를 위한 추가 버튼 배치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41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</a:t>
            </a:r>
            <a:r>
              <a:rPr lang="en-US" altLang="ko-KR" dirty="0"/>
              <a:t>UI </a:t>
            </a:r>
            <a:r>
              <a:rPr lang="ko-KR" altLang="en-US" dirty="0"/>
              <a:t>및 연도별</a:t>
            </a:r>
            <a:r>
              <a:rPr lang="en-US" altLang="ko-KR" dirty="0"/>
              <a:t>, </a:t>
            </a:r>
            <a:r>
              <a:rPr lang="ko-KR" altLang="en-US" dirty="0"/>
              <a:t>산업별 버튼 클릭 시 구동되는 시스템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67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최종 </a:t>
            </a:r>
            <a:r>
              <a:rPr lang="en-US" altLang="ko-KR" dirty="0"/>
              <a:t>UI </a:t>
            </a:r>
            <a:r>
              <a:rPr lang="ko-KR" altLang="en-US" dirty="0"/>
              <a:t>광역시도별 지도 버튼 </a:t>
            </a:r>
            <a:r>
              <a:rPr lang="ko-KR" altLang="en-US" dirty="0" err="1"/>
              <a:t>클릭시</a:t>
            </a:r>
            <a:r>
              <a:rPr lang="ko-KR" altLang="en-US" dirty="0"/>
              <a:t> 및 지역별 사업장 추이를 나타내는 </a:t>
            </a:r>
            <a:r>
              <a:rPr lang="en-US" altLang="ko-KR" dirty="0"/>
              <a:t>HTML </a:t>
            </a:r>
            <a:r>
              <a:rPr lang="ko-KR" altLang="en-US" dirty="0"/>
              <a:t>출력 동작 결과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80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Tkinter</a:t>
            </a:r>
            <a:r>
              <a:rPr lang="ko-KR" altLang="en-US" dirty="0"/>
              <a:t>로 각 연도별 사업장 추이를 확인해 </a:t>
            </a:r>
            <a:r>
              <a:rPr lang="ko-KR" altLang="en-US" dirty="0" err="1"/>
              <a:t>봤을때</a:t>
            </a:r>
            <a:r>
              <a:rPr lang="ko-KR" altLang="en-US" dirty="0"/>
              <a:t> 정확하게 확인하기 어려워 수치로 확인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년과 </a:t>
            </a:r>
            <a:r>
              <a:rPr lang="en-US" altLang="ko-KR" dirty="0"/>
              <a:t>2021</a:t>
            </a:r>
            <a:r>
              <a:rPr lang="ko-KR" altLang="en-US" dirty="0"/>
              <a:t>년은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1</a:t>
            </a:r>
            <a:r>
              <a:rPr lang="ko-KR" altLang="en-US" baseline="0" dirty="0"/>
              <a:t>월부터 </a:t>
            </a:r>
            <a:r>
              <a:rPr lang="en-US" altLang="ko-KR" baseline="0" dirty="0"/>
              <a:t>12</a:t>
            </a:r>
            <a:r>
              <a:rPr lang="ko-KR" altLang="en-US" baseline="0" dirty="0"/>
              <a:t>월 까지의 데이터가 아니고 이번 프로젝트에서 중점적으로 </a:t>
            </a:r>
            <a:r>
              <a:rPr lang="ko-KR" altLang="en-US" baseline="0" dirty="0" err="1"/>
              <a:t>봐야하는것이</a:t>
            </a:r>
            <a:r>
              <a:rPr lang="ko-KR" altLang="en-US" baseline="0" dirty="0"/>
              <a:t> 코로나 이전과 이후였으므로 </a:t>
            </a:r>
            <a:r>
              <a:rPr lang="en-US" altLang="ko-KR" baseline="0" dirty="0"/>
              <a:t>19</a:t>
            </a:r>
            <a:r>
              <a:rPr lang="ko-KR" altLang="en-US" baseline="0" dirty="0"/>
              <a:t>년과 </a:t>
            </a:r>
            <a:r>
              <a:rPr lang="en-US" altLang="ko-KR" baseline="0" dirty="0"/>
              <a:t>20</a:t>
            </a:r>
            <a:r>
              <a:rPr lang="ko-KR" altLang="en-US" baseline="0" dirty="0"/>
              <a:t>년도의 사업장수를 </a:t>
            </a:r>
            <a:r>
              <a:rPr lang="ko-KR" altLang="en-US" baseline="0" dirty="0" err="1"/>
              <a:t>봤을시</a:t>
            </a:r>
            <a:r>
              <a:rPr lang="ko-KR" altLang="en-US" baseline="0" dirty="0"/>
              <a:t> 하락하는 것을 확인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세종특별자치시는 </a:t>
            </a:r>
            <a:r>
              <a:rPr lang="en-US" altLang="ko-KR" dirty="0"/>
              <a:t>2019</a:t>
            </a:r>
            <a:r>
              <a:rPr lang="ko-KR" altLang="en-US" dirty="0"/>
              <a:t>년 전년대비 감소해서 </a:t>
            </a:r>
            <a:r>
              <a:rPr lang="en-US" altLang="ko-KR" dirty="0"/>
              <a:t>-3</a:t>
            </a:r>
            <a:r>
              <a:rPr lang="ko-KR" altLang="en-US" dirty="0"/>
              <a:t>나온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사업장 수는 작년과 올해의</a:t>
            </a:r>
            <a:r>
              <a:rPr lang="en-US" altLang="ko-KR" baseline="0" dirty="0"/>
              <a:t> </a:t>
            </a:r>
            <a:r>
              <a:rPr lang="en-US" altLang="ko-KR" dirty="0"/>
              <a:t>12(</a:t>
            </a:r>
            <a:r>
              <a:rPr lang="ko-KR" altLang="en-US" dirty="0"/>
              <a:t>연말</a:t>
            </a:r>
            <a:r>
              <a:rPr lang="en-US" altLang="ko-KR" dirty="0"/>
              <a:t>)</a:t>
            </a:r>
            <a:r>
              <a:rPr lang="ko-KR" altLang="en-US" dirty="0"/>
              <a:t>월간 차이를 기준으로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대체적으로 지역들의 사업장은 감소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08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내용을 분석하고 목표에 맞는 자료를 선정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1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년도부터 </a:t>
            </a:r>
            <a:r>
              <a:rPr lang="en-US" altLang="ko-KR" dirty="0"/>
              <a:t>21</a:t>
            </a:r>
            <a:r>
              <a:rPr lang="ko-KR" altLang="en-US" dirty="0"/>
              <a:t>년도까지 계속 상승하는 성향을 보이는데 이는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예를 들어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월에 있던 사업장이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월에도 존재하며 </a:t>
            </a:r>
            <a:r>
              <a:rPr lang="ko-KR" altLang="en-US" dirty="0" err="1"/>
              <a:t>중복값이</a:t>
            </a:r>
            <a:r>
              <a:rPr lang="ko-KR" altLang="en-US" dirty="0"/>
              <a:t> </a:t>
            </a:r>
            <a:r>
              <a:rPr lang="ko-KR" altLang="en-US" dirty="0" err="1"/>
              <a:t>누적값으로</a:t>
            </a:r>
            <a:r>
              <a:rPr lang="ko-KR" altLang="en-US" dirty="0"/>
              <a:t> 변해서 상승하는 성향을 </a:t>
            </a:r>
            <a:r>
              <a:rPr lang="ko-KR" altLang="en-US" dirty="0" err="1"/>
              <a:t>보이는것임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 개별 그래프를 그려봤을 </a:t>
            </a:r>
            <a:r>
              <a:rPr lang="ko-KR" altLang="en-US" dirty="0" err="1"/>
              <a:t>떄</a:t>
            </a:r>
            <a:r>
              <a:rPr lang="ko-KR" altLang="en-US" dirty="0"/>
              <a:t> 추세를 </a:t>
            </a:r>
            <a:r>
              <a:rPr lang="ko-KR" altLang="en-US" dirty="0" err="1"/>
              <a:t>보는데는</a:t>
            </a:r>
            <a:r>
              <a:rPr lang="ko-KR" altLang="en-US" dirty="0"/>
              <a:t> 문제가 없었음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시간상 </a:t>
            </a:r>
            <a:r>
              <a:rPr lang="ko-KR" altLang="en-US" dirty="0" err="1"/>
              <a:t>누적된값</a:t>
            </a:r>
            <a:r>
              <a:rPr lang="ko-KR" altLang="en-US" dirty="0"/>
              <a:t> 처리 못함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각 내용에 대한 근거</a:t>
            </a:r>
            <a:r>
              <a:rPr lang="en-US" altLang="ko-KR" dirty="0"/>
              <a:t>#</a:t>
            </a:r>
          </a:p>
          <a:p>
            <a:r>
              <a:rPr lang="en-US" altLang="ko-KR" dirty="0"/>
              <a:t>#1</a:t>
            </a:r>
            <a:r>
              <a:rPr lang="ko-KR" altLang="en-US" dirty="0"/>
              <a:t>차 산업 사업장 </a:t>
            </a:r>
            <a:r>
              <a:rPr lang="en-US" altLang="ko-KR" dirty="0"/>
              <a:t>1</a:t>
            </a:r>
            <a:r>
              <a:rPr lang="ko-KR" altLang="en-US" dirty="0"/>
              <a:t>월마다 상승하는 이유</a:t>
            </a:r>
            <a:endParaRPr lang="en-US" altLang="ko-KR" dirty="0"/>
          </a:p>
          <a:p>
            <a:r>
              <a:rPr lang="ko-KR" altLang="en-US" dirty="0"/>
              <a:t>없음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제조업</a:t>
            </a:r>
            <a:endParaRPr lang="en-US" altLang="ko-KR" dirty="0"/>
          </a:p>
          <a:p>
            <a:r>
              <a:rPr lang="en-US" altLang="ko-KR" dirty="0"/>
              <a:t>https://www.mk.co.kr/news/economy/view/2020/06/596510/</a:t>
            </a:r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자원</a:t>
            </a:r>
            <a:r>
              <a:rPr lang="en-US" altLang="ko-KR" dirty="0"/>
              <a:t>(</a:t>
            </a:r>
            <a:r>
              <a:rPr lang="ko-KR" altLang="en-US" dirty="0"/>
              <a:t>에너지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-2020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하락 이유 </a:t>
            </a:r>
            <a:r>
              <a:rPr lang="ko-KR" altLang="en-US" dirty="0" err="1"/>
              <a:t>못찾음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건설업 </a:t>
            </a:r>
          </a:p>
          <a:p>
            <a:r>
              <a:rPr lang="en-US" altLang="ko-KR" dirty="0"/>
              <a:t>-1</a:t>
            </a:r>
            <a:r>
              <a:rPr lang="ko-KR" altLang="en-US" dirty="0"/>
              <a:t>월 기점으로 하락하는데 </a:t>
            </a:r>
            <a:r>
              <a:rPr lang="ko-KR" altLang="en-US" dirty="0" err="1"/>
              <a:t>코로나랑</a:t>
            </a:r>
            <a:r>
              <a:rPr lang="ko-KR" altLang="en-US" dirty="0"/>
              <a:t> 연관된 이유 확인 혹은</a:t>
            </a:r>
          </a:p>
          <a:p>
            <a:r>
              <a:rPr lang="en-US" altLang="ko-KR" dirty="0"/>
              <a:t>-1</a:t>
            </a:r>
            <a:r>
              <a:rPr lang="ko-KR" altLang="en-US" dirty="0"/>
              <a:t>월 이후로 상승하는 이유 확인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https://blog.naver.com/aozjffl/222494378132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월 부터 재건축 리모델링해서 </a:t>
            </a:r>
          </a:p>
          <a:p>
            <a:r>
              <a:rPr lang="ko-KR" altLang="en-US" dirty="0"/>
              <a:t>코로나와 연관성은 찾아보기 어려움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도매 및 소매업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패스</a:t>
            </a:r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숙박 및 </a:t>
            </a:r>
            <a:r>
              <a:rPr lang="ko-KR" altLang="en-US" dirty="0" err="1"/>
              <a:t>음식업</a:t>
            </a:r>
            <a:endParaRPr lang="ko-KR" altLang="en-US" dirty="0"/>
          </a:p>
          <a:p>
            <a:r>
              <a:rPr lang="en-US" altLang="ko-KR" dirty="0"/>
              <a:t>-2020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이전이나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이전에 무슨 규제가 있었는지 확인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https://www.ebn.co.kr/news/view/1490047/?sc=Naver</a:t>
            </a:r>
          </a:p>
          <a:p>
            <a:r>
              <a:rPr lang="en-US" altLang="ko-KR" dirty="0"/>
              <a:t>2020.2</a:t>
            </a:r>
            <a:r>
              <a:rPr lang="ko-KR" altLang="en-US" dirty="0"/>
              <a:t>월 코로나 </a:t>
            </a:r>
            <a:r>
              <a:rPr lang="en-US" altLang="ko-KR" dirty="0"/>
              <a:t>1</a:t>
            </a:r>
            <a:r>
              <a:rPr lang="ko-KR" altLang="en-US" dirty="0" err="1"/>
              <a:t>차확산</a:t>
            </a:r>
            <a:r>
              <a:rPr lang="ko-KR" altLang="en-US" dirty="0"/>
              <a:t> 시기</a:t>
            </a:r>
            <a:r>
              <a:rPr lang="en-US" altLang="ko-KR" dirty="0"/>
              <a:t>, 2020</a:t>
            </a:r>
            <a:r>
              <a:rPr lang="ko-KR" altLang="en-US" dirty="0"/>
              <a:t>년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차 확산시기</a:t>
            </a:r>
            <a:r>
              <a:rPr lang="en-US" altLang="ko-KR" dirty="0"/>
              <a:t>(</a:t>
            </a:r>
            <a:r>
              <a:rPr lang="ko-KR" altLang="en-US" dirty="0"/>
              <a:t>사람들이 흐지부지 </a:t>
            </a:r>
            <a:r>
              <a:rPr lang="ko-KR" altLang="en-US" dirty="0" err="1"/>
              <a:t>넘어간듯</a:t>
            </a:r>
            <a:r>
              <a:rPr lang="en-US" altLang="ko-KR" dirty="0"/>
              <a:t>),  2020.12</a:t>
            </a:r>
            <a:r>
              <a:rPr lang="ko-KR" altLang="en-US" dirty="0"/>
              <a:t>월 코로나 </a:t>
            </a:r>
            <a:r>
              <a:rPr lang="en-US" altLang="ko-KR" dirty="0"/>
              <a:t>3</a:t>
            </a:r>
            <a:r>
              <a:rPr lang="ko-KR" altLang="en-US" dirty="0"/>
              <a:t>차 확산시기</a:t>
            </a:r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 err="1"/>
              <a:t>운수및</a:t>
            </a:r>
            <a:r>
              <a:rPr lang="ko-KR" altLang="en-US" dirty="0"/>
              <a:t> 창고업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코로나로 인해 무역이 줄어든 것이 영향을 미쳤다는 근거를 가져올 것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https://biz.chosun.com/policy/policy_sub/2021/09/01/TQU3H3KU2ZEVTEHFUJCFTWJMRU/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임대업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패스</a:t>
            </a:r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서비스업</a:t>
            </a:r>
          </a:p>
          <a:p>
            <a:r>
              <a:rPr lang="en-US" altLang="ko-KR" dirty="0"/>
              <a:t>-2020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즉 </a:t>
            </a:r>
            <a:r>
              <a:rPr lang="en-US" altLang="ko-KR" dirty="0"/>
              <a:t>1</a:t>
            </a:r>
            <a:r>
              <a:rPr lang="ko-KR" altLang="en-US" dirty="0"/>
              <a:t>월마다 떨어지는데 왜 떨어지는지</a:t>
            </a:r>
          </a:p>
          <a:p>
            <a:r>
              <a:rPr lang="ko-KR" altLang="en-US" dirty="0"/>
              <a:t>다른 이유는 찾지 못함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부동산 업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패스</a:t>
            </a:r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정보통신업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패스</a:t>
            </a:r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연도별 지역의 사업장 수 추이</a:t>
            </a:r>
          </a:p>
          <a:p>
            <a:r>
              <a:rPr lang="en-US" altLang="ko-KR" dirty="0"/>
              <a:t>&gt;&gt; </a:t>
            </a:r>
            <a:r>
              <a:rPr lang="ko-KR" altLang="en-US" dirty="0"/>
              <a:t>대체적으로 </a:t>
            </a:r>
            <a:r>
              <a:rPr lang="en-US" altLang="ko-KR" dirty="0"/>
              <a:t>3</a:t>
            </a:r>
            <a:r>
              <a:rPr lang="ko-KR" altLang="en-US" dirty="0"/>
              <a:t>월 기점으로 하락하는 추세를 보임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&gt;&gt; 3</a:t>
            </a:r>
            <a:r>
              <a:rPr lang="ko-KR" altLang="en-US" dirty="0"/>
              <a:t>월 사업장 평가 근거 확인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얘기 안 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http://www.moel.go.kr/news/enews/report/enewsView.do?news_seq=6515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월</a:t>
            </a:r>
            <a:r>
              <a:rPr lang="en-US" altLang="ko-KR" dirty="0"/>
              <a:t>31</a:t>
            </a:r>
            <a:r>
              <a:rPr lang="ko-KR" altLang="en-US" dirty="0"/>
              <a:t>일까지 고용보험과 산재보험에 대한 개산보험료를 </a:t>
            </a:r>
            <a:r>
              <a:rPr lang="ko-KR" altLang="en-US" dirty="0" err="1"/>
              <a:t>납부해야해서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#19</a:t>
            </a:r>
            <a:r>
              <a:rPr lang="ko-KR" altLang="en-US" dirty="0"/>
              <a:t>년 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ko-KR" altLang="en-US" dirty="0" err="1"/>
              <a:t>업장변화</a:t>
            </a:r>
            <a:r>
              <a:rPr lang="ko-KR" altLang="en-US" dirty="0"/>
              <a:t> 확인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-https://www.yna.co.kr/view/AKR20210119149800030 </a:t>
            </a:r>
            <a:r>
              <a:rPr lang="ko-KR" altLang="en-US" dirty="0"/>
              <a:t>그래프 추가 설명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소상공인 업종별 폐업 확인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#2019</a:t>
            </a:r>
            <a:r>
              <a:rPr lang="ko-KR" altLang="en-US" dirty="0"/>
              <a:t>년 </a:t>
            </a:r>
            <a:r>
              <a:rPr lang="en-US" altLang="ko-KR" dirty="0"/>
              <a:t>2020</a:t>
            </a:r>
            <a:r>
              <a:rPr lang="ko-KR" altLang="en-US" dirty="0"/>
              <a:t>년 업종별 폐업 확인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&gt;&gt;</a:t>
            </a:r>
            <a:r>
              <a:rPr lang="ko-KR" altLang="en-US" dirty="0"/>
              <a:t>건설업 업종에서 가장 변동이 많았다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그래서 어떻게 해야 하는가 간단하게 도출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############################################################################</a:t>
            </a:r>
          </a:p>
          <a:p>
            <a:r>
              <a:rPr lang="ko-KR" altLang="en-US" dirty="0"/>
              <a:t>코로나 터지고 직후에 바로 사업장에 변화가 있지는 않을 것임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몇달 이후 거리두기나 사업장시간제한</a:t>
            </a:r>
            <a:r>
              <a:rPr lang="en-US" altLang="ko-KR" dirty="0"/>
              <a:t>(10</a:t>
            </a:r>
            <a:r>
              <a:rPr lang="ko-KR" altLang="en-US" dirty="0"/>
              <a:t>시까지</a:t>
            </a:r>
            <a:r>
              <a:rPr lang="en-US" altLang="ko-KR" dirty="0"/>
              <a:t>) </a:t>
            </a:r>
            <a:r>
              <a:rPr lang="ko-KR" altLang="en-US" dirty="0"/>
              <a:t>지역마다 다름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이때의 시행 월을 확인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+a) </a:t>
            </a:r>
            <a:r>
              <a:rPr lang="ko-KR" altLang="en-US" dirty="0"/>
              <a:t>확인</a:t>
            </a:r>
          </a:p>
          <a:p>
            <a:r>
              <a:rPr lang="en-US" altLang="ko-KR" dirty="0"/>
              <a:t>#</a:t>
            </a:r>
            <a:r>
              <a:rPr lang="ko-KR" altLang="en-US" dirty="0"/>
              <a:t>수도권 사회두기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6-7</a:t>
            </a:r>
            <a:r>
              <a:rPr lang="ko-KR" altLang="en-US" dirty="0"/>
              <a:t>월 수도권 사회적 거리두기 월</a:t>
            </a:r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국민재난지원금 지원한 월</a:t>
            </a:r>
          </a:p>
          <a:p>
            <a:r>
              <a:rPr lang="en-US" altLang="ko-KR" dirty="0"/>
              <a:t>https://m.terms.naver.com/entry.naver?docId=5940098&amp;cid=42107&amp;categoryId=42107</a:t>
            </a:r>
          </a:p>
          <a:p>
            <a:r>
              <a:rPr lang="en-US" altLang="ko-KR" dirty="0"/>
              <a:t>-&gt; 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</a:t>
            </a:r>
            <a:r>
              <a:rPr lang="en-US" altLang="ko-KR" dirty="0"/>
              <a:t>3</a:t>
            </a:r>
            <a:r>
              <a:rPr lang="ko-KR" altLang="en-US" dirty="0"/>
              <a:t>일 </a:t>
            </a:r>
            <a:r>
              <a:rPr lang="en-US" altLang="ko-KR" dirty="0"/>
              <a:t>1</a:t>
            </a:r>
            <a:r>
              <a:rPr lang="ko-KR" altLang="en-US" dirty="0"/>
              <a:t>차긴급재난지원금 지급 발표</a:t>
            </a:r>
            <a:r>
              <a:rPr lang="en-US" altLang="ko-KR" dirty="0"/>
              <a:t>, (5</a:t>
            </a:r>
            <a:r>
              <a:rPr lang="ko-KR" altLang="en-US" dirty="0"/>
              <a:t>월</a:t>
            </a:r>
            <a:r>
              <a:rPr lang="en-US" altLang="ko-KR" dirty="0"/>
              <a:t>4</a:t>
            </a:r>
            <a:r>
              <a:rPr lang="ko-KR" altLang="en-US" dirty="0"/>
              <a:t>일부터 </a:t>
            </a:r>
            <a:r>
              <a:rPr lang="en-US" altLang="ko-KR" dirty="0"/>
              <a:t>8</a:t>
            </a:r>
            <a:r>
              <a:rPr lang="ko-KR" altLang="en-US" dirty="0"/>
              <a:t>월</a:t>
            </a:r>
            <a:r>
              <a:rPr lang="en-US" altLang="ko-KR" dirty="0"/>
              <a:t>31</a:t>
            </a:r>
            <a:r>
              <a:rPr lang="ko-KR" altLang="en-US" dirty="0"/>
              <a:t>일까지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 </a:t>
            </a:r>
            <a:r>
              <a:rPr lang="en-US" altLang="ko-KR" dirty="0"/>
              <a:t>2</a:t>
            </a:r>
            <a:r>
              <a:rPr lang="ko-KR" altLang="en-US" dirty="0"/>
              <a:t>차긴급재난지원금 지급 발표</a:t>
            </a:r>
            <a:r>
              <a:rPr lang="en-US" altLang="ko-KR" dirty="0"/>
              <a:t>,(1</a:t>
            </a:r>
            <a:r>
              <a:rPr lang="ko-KR" altLang="en-US" dirty="0" err="1"/>
              <a:t>차신청</a:t>
            </a:r>
            <a:r>
              <a:rPr lang="en-US" altLang="ko-KR" dirty="0"/>
              <a:t>-9</a:t>
            </a:r>
            <a:r>
              <a:rPr lang="ko-KR" altLang="en-US" dirty="0"/>
              <a:t>월</a:t>
            </a:r>
            <a:r>
              <a:rPr lang="en-US" altLang="ko-KR" dirty="0"/>
              <a:t>24-25, 2</a:t>
            </a:r>
            <a:r>
              <a:rPr lang="ko-KR" altLang="en-US" dirty="0" err="1"/>
              <a:t>차신청</a:t>
            </a:r>
            <a:r>
              <a:rPr lang="en-US" altLang="ko-KR" dirty="0"/>
              <a:t>-11</a:t>
            </a:r>
            <a:r>
              <a:rPr lang="ko-KR" altLang="en-US" dirty="0"/>
              <a:t>월 </a:t>
            </a:r>
            <a:r>
              <a:rPr lang="en-US" altLang="ko-KR" dirty="0"/>
              <a:t>12-24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2021.1.11 3</a:t>
            </a:r>
            <a:r>
              <a:rPr lang="ko-KR" altLang="en-US" dirty="0"/>
              <a:t>차 지급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012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소상공인 업종별 폐업 확인 그래프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월별 추이에서 업종의 그래프로 확인해 봤을 때 건설업이 가장 많이 폐업했고 변동도 컸음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과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월에 모두 </a:t>
            </a:r>
            <a:r>
              <a:rPr lang="en-US" altLang="ko-KR" dirty="0"/>
              <a:t>1</a:t>
            </a:r>
            <a:r>
              <a:rPr lang="ko-KR" altLang="en-US" dirty="0"/>
              <a:t>월을 기점으로 </a:t>
            </a:r>
            <a:r>
              <a:rPr lang="ko-KR" altLang="en-US" dirty="0" err="1"/>
              <a:t>폐업률</a:t>
            </a:r>
            <a:r>
              <a:rPr lang="ko-KR" altLang="en-US" dirty="0"/>
              <a:t> 증가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82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ko-KR" altLang="en-US" baseline="0" dirty="0"/>
              <a:t> 발생이 이후 재난지원금과 사회적거리두기 규제가 시행된 기간에 소상공인 폐업과 각 요소의 영향을 확인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사회적 거리두기 </a:t>
            </a:r>
            <a:r>
              <a:rPr lang="en-US" altLang="ko-KR" dirty="0"/>
              <a:t>2</a:t>
            </a:r>
            <a:r>
              <a:rPr lang="ko-KR" altLang="en-US" dirty="0"/>
              <a:t>단계이상 들어가면 영업시간이 제한되거나 사업장에 받을 수 있는 손님이 </a:t>
            </a:r>
            <a:r>
              <a:rPr lang="en-US" altLang="ko-KR" dirty="0"/>
              <a:t>9</a:t>
            </a:r>
            <a:r>
              <a:rPr lang="ko-KR" altLang="en-US" dirty="0"/>
              <a:t>인 이상 받을 수 없게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사업장 수를 뽑기엔 시간이 부족했음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발표 준비시에 그래프 잘못 알아보고 설명 잘못드림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월에 거리두기를 시행하고 폐업 사업장 증가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부터 </a:t>
            </a:r>
            <a:r>
              <a:rPr lang="en-US" altLang="ko-KR" dirty="0"/>
              <a:t>10</a:t>
            </a:r>
            <a:r>
              <a:rPr lang="ko-KR" altLang="en-US" dirty="0"/>
              <a:t>월까지 거리두기</a:t>
            </a:r>
            <a:r>
              <a:rPr lang="ko-KR" altLang="en-US" baseline="0" dirty="0"/>
              <a:t> 단계가 </a:t>
            </a:r>
            <a:r>
              <a:rPr lang="en-US" altLang="ko-KR" baseline="0" dirty="0"/>
              <a:t>2</a:t>
            </a:r>
            <a:r>
              <a:rPr lang="ko-KR" altLang="en-US" baseline="0" dirty="0"/>
              <a:t>단계임에도 폐업수가 감소하나 </a:t>
            </a:r>
            <a:r>
              <a:rPr lang="en-US" altLang="ko-KR" baseline="0" dirty="0"/>
              <a:t>20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10</a:t>
            </a:r>
            <a:r>
              <a:rPr lang="ko-KR" altLang="en-US" baseline="0" dirty="0"/>
              <a:t>월에 </a:t>
            </a:r>
            <a:r>
              <a:rPr lang="en-US" altLang="ko-KR" baseline="0" dirty="0"/>
              <a:t>1</a:t>
            </a:r>
            <a:r>
              <a:rPr lang="ko-KR" altLang="en-US" baseline="0" dirty="0"/>
              <a:t>단계로 하향하고 </a:t>
            </a:r>
            <a:endParaRPr lang="en-US" altLang="ko-KR" baseline="0" dirty="0"/>
          </a:p>
          <a:p>
            <a:r>
              <a:rPr lang="ko-KR" altLang="en-US" baseline="0" dirty="0"/>
              <a:t>나서도 폐업수가 증가한 것을 보면  버티던 사업장들이 이때 많이 폐업한 것으로 보임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재난지원금이 있고 사회적 거리두기가 함께 병행되는 때에는 </a:t>
            </a:r>
            <a:r>
              <a:rPr lang="ko-KR" altLang="en-US" baseline="0" dirty="0" err="1"/>
              <a:t>폐업률이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그리높지않음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하지만 재난지원금이 없이 사회적 거리두기가 시행되는 </a:t>
            </a:r>
            <a:r>
              <a:rPr lang="en-US" altLang="ko-KR" baseline="0" dirty="0"/>
              <a:t>2020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12</a:t>
            </a:r>
            <a:r>
              <a:rPr lang="ko-KR" altLang="en-US" baseline="0" dirty="0"/>
              <a:t>월 </a:t>
            </a:r>
            <a:r>
              <a:rPr lang="en-US" altLang="ko-KR" baseline="0" dirty="0"/>
              <a:t>2</a:t>
            </a:r>
            <a:r>
              <a:rPr lang="ko-KR" altLang="en-US" baseline="0" dirty="0"/>
              <a:t>단계에 들어서는 순간 </a:t>
            </a:r>
            <a:r>
              <a:rPr lang="ko-KR" altLang="en-US" baseline="0" dirty="0" err="1"/>
              <a:t>폐업률이</a:t>
            </a:r>
            <a:r>
              <a:rPr lang="ko-KR" altLang="en-US" baseline="0" dirty="0"/>
              <a:t> 급격히 상승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이후 </a:t>
            </a:r>
            <a:r>
              <a:rPr lang="en-US" altLang="ko-KR" baseline="0" dirty="0"/>
              <a:t>21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3</a:t>
            </a:r>
            <a:r>
              <a:rPr lang="ko-KR" altLang="en-US" baseline="0" dirty="0"/>
              <a:t>차 재난지원금이 지급되고 나서 </a:t>
            </a:r>
            <a:r>
              <a:rPr lang="ko-KR" altLang="en-US" baseline="0" dirty="0" err="1"/>
              <a:t>폐업률이</a:t>
            </a:r>
            <a:r>
              <a:rPr lang="ko-KR" altLang="en-US" baseline="0" dirty="0"/>
              <a:t> 급격히 하락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사회적 거리두기는 소상공인에게 큰 타격을 주지만 재난지원금을 지급하면 이가 </a:t>
            </a:r>
            <a:r>
              <a:rPr lang="ko-KR" altLang="en-US" baseline="0" dirty="0" err="1"/>
              <a:t>완충되는</a:t>
            </a:r>
            <a:r>
              <a:rPr lang="ko-KR" altLang="en-US" baseline="0" dirty="0"/>
              <a:t> 효과를 볼 수 있었음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다만 </a:t>
            </a:r>
            <a:r>
              <a:rPr lang="en-US" altLang="ko-KR" baseline="0" dirty="0"/>
              <a:t>2020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1</a:t>
            </a:r>
            <a:r>
              <a:rPr lang="ko-KR" altLang="en-US" baseline="0" dirty="0"/>
              <a:t>월 재난지원금 지원 없이 사회적 거리두기 </a:t>
            </a:r>
            <a:r>
              <a:rPr lang="en-US" altLang="ko-KR" baseline="0" dirty="0"/>
              <a:t>1</a:t>
            </a:r>
            <a:r>
              <a:rPr lang="ko-KR" altLang="en-US" baseline="0" dirty="0"/>
              <a:t>단계에서 큰 폭으로 </a:t>
            </a:r>
            <a:r>
              <a:rPr lang="ko-KR" altLang="en-US" baseline="0" dirty="0" err="1"/>
              <a:t>폐업률이</a:t>
            </a:r>
            <a:r>
              <a:rPr lang="ko-KR" altLang="en-US" baseline="0" dirty="0"/>
              <a:t> 발생하지 </a:t>
            </a:r>
            <a:r>
              <a:rPr lang="ko-KR" altLang="en-US" baseline="0" dirty="0" err="1"/>
              <a:t>않는것을</a:t>
            </a:r>
            <a:r>
              <a:rPr lang="ko-KR" altLang="en-US" baseline="0" dirty="0"/>
              <a:t> 생각하면 </a:t>
            </a:r>
            <a:r>
              <a:rPr lang="ko-KR" altLang="en-US" baseline="0" dirty="0" err="1"/>
              <a:t>근복적으로</a:t>
            </a:r>
            <a:r>
              <a:rPr lang="ko-KR" altLang="en-US" baseline="0" dirty="0"/>
              <a:t> 사회적 거리두기 단계를 낮추는 데 집중하는 것이 더 </a:t>
            </a:r>
            <a:r>
              <a:rPr lang="ko-KR" altLang="en-US" baseline="0" dirty="0" err="1"/>
              <a:t>중요해보임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사회적 거리두기가 시행되고 업종이 </a:t>
            </a:r>
            <a:r>
              <a:rPr lang="ko-KR" altLang="en-US" dirty="0" err="1"/>
              <a:t>규제되서</a:t>
            </a:r>
            <a:r>
              <a:rPr lang="ko-KR" altLang="en-US" dirty="0"/>
              <a:t> 나타나는 </a:t>
            </a:r>
            <a:r>
              <a:rPr lang="ko-KR" altLang="en-US" dirty="0" err="1"/>
              <a:t>사업수</a:t>
            </a:r>
            <a:r>
              <a:rPr lang="ko-KR" altLang="en-US" dirty="0"/>
              <a:t> 변화는 바로 나타나지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초기 거리두기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2</a:t>
            </a:r>
            <a:r>
              <a:rPr lang="ko-KR" altLang="en-US" baseline="0" dirty="0"/>
              <a:t>단계였기 때문에 </a:t>
            </a:r>
            <a:r>
              <a:rPr lang="ko-KR" altLang="en-US" baseline="0" dirty="0" err="1"/>
              <a:t>업장이</a:t>
            </a:r>
            <a:r>
              <a:rPr lang="ko-KR" altLang="en-US" baseline="0" dirty="0"/>
              <a:t> 늘어나는 양상은 보이지 않음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공식적인 사회적 거리두기 </a:t>
            </a:r>
            <a:r>
              <a:rPr lang="en-US" altLang="ko-KR" baseline="0" dirty="0"/>
              <a:t>1</a:t>
            </a:r>
            <a:r>
              <a:rPr lang="ko-KR" altLang="en-US" baseline="0" dirty="0"/>
              <a:t>차는 </a:t>
            </a:r>
            <a:r>
              <a:rPr lang="en-US" altLang="ko-KR" baseline="0" dirty="0"/>
              <a:t>2020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5</a:t>
            </a:r>
            <a:r>
              <a:rPr lang="ko-KR" altLang="en-US" baseline="0" dirty="0"/>
              <a:t>월에 시행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맨처음</a:t>
            </a:r>
            <a:r>
              <a:rPr lang="ko-KR" altLang="en-US" baseline="0" dirty="0"/>
              <a:t> </a:t>
            </a:r>
            <a:r>
              <a:rPr lang="en-US" altLang="ko-KR" baseline="0" dirty="0"/>
              <a:t>5</a:t>
            </a:r>
            <a:r>
              <a:rPr lang="ko-KR" altLang="en-US" baseline="0" dirty="0"/>
              <a:t>월 사회적거리두기 </a:t>
            </a:r>
            <a:r>
              <a:rPr lang="en-US" altLang="ko-KR" baseline="0" dirty="0"/>
              <a:t>2</a:t>
            </a:r>
            <a:r>
              <a:rPr lang="ko-KR" altLang="en-US" baseline="0" dirty="0"/>
              <a:t>단계와 </a:t>
            </a:r>
            <a:r>
              <a:rPr lang="en-US" altLang="ko-KR" baseline="0" dirty="0"/>
              <a:t>12</a:t>
            </a:r>
            <a:r>
              <a:rPr lang="ko-KR" altLang="en-US" baseline="0" dirty="0"/>
              <a:t>월 </a:t>
            </a:r>
            <a:r>
              <a:rPr lang="en-US" altLang="ko-KR" baseline="0" dirty="0"/>
              <a:t>2</a:t>
            </a:r>
            <a:r>
              <a:rPr lang="ko-KR" altLang="en-US" baseline="0" dirty="0"/>
              <a:t>단계를 제외하고 나머지 모든 </a:t>
            </a:r>
            <a:r>
              <a:rPr lang="en-US" altLang="ko-KR" baseline="0" dirty="0"/>
              <a:t>2</a:t>
            </a:r>
            <a:r>
              <a:rPr lang="ko-KR" altLang="en-US" baseline="0" dirty="0"/>
              <a:t>단계에서 사업장 수가 하락하는 양상을 보임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거리두기 단계가 </a:t>
            </a:r>
            <a:r>
              <a:rPr lang="en-US" altLang="ko-KR" baseline="0" dirty="0"/>
              <a:t>1</a:t>
            </a:r>
            <a:r>
              <a:rPr lang="ko-KR" altLang="en-US" baseline="0" dirty="0"/>
              <a:t>단계 혹은 </a:t>
            </a:r>
            <a:r>
              <a:rPr lang="en-US" altLang="ko-KR" baseline="0" dirty="0"/>
              <a:t>1.5</a:t>
            </a:r>
            <a:r>
              <a:rPr lang="ko-KR" altLang="en-US" baseline="0" dirty="0"/>
              <a:t>단계일때 </a:t>
            </a:r>
            <a:r>
              <a:rPr lang="en-US" altLang="ko-KR" baseline="0" dirty="0"/>
              <a:t>2</a:t>
            </a:r>
            <a:r>
              <a:rPr lang="ko-KR" altLang="en-US" baseline="0" dirty="0"/>
              <a:t>단계 일때보다 비교적 사업장 수가 많았으며 </a:t>
            </a:r>
            <a:r>
              <a:rPr lang="en-US" altLang="ko-KR" baseline="0" dirty="0"/>
              <a:t>1</a:t>
            </a:r>
            <a:r>
              <a:rPr lang="ko-KR" altLang="en-US" baseline="0" dirty="0"/>
              <a:t>단계일때 사업장 수가 반등했음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재난지원금이 지급되었을 때 바로 직후에 소상공인 사업장 수가 증가하는 양상은 보이지 않음</a:t>
            </a:r>
            <a:r>
              <a:rPr lang="en-US" altLang="ko-KR" baseline="0" dirty="0"/>
              <a:t>.  </a:t>
            </a:r>
            <a:r>
              <a:rPr lang="ko-KR" altLang="en-US" baseline="0" dirty="0"/>
              <a:t>단기적으로는 사업장을 유지하는데 도움이 </a:t>
            </a:r>
            <a:r>
              <a:rPr lang="ko-KR" altLang="en-US" baseline="0" dirty="0" err="1"/>
              <a:t>될수는</a:t>
            </a:r>
            <a:r>
              <a:rPr lang="ko-KR" altLang="en-US" baseline="0" dirty="0"/>
              <a:t> 있겠으나 장기적으로는 해결책이 되지 </a:t>
            </a:r>
            <a:r>
              <a:rPr lang="ko-KR" altLang="en-US" baseline="0" dirty="0" err="1"/>
              <a:t>못하는것</a:t>
            </a:r>
            <a:r>
              <a:rPr lang="ko-KR" altLang="en-US" baseline="0" dirty="0"/>
              <a:t> 같음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2020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2</a:t>
            </a:r>
            <a:r>
              <a:rPr lang="ko-KR" altLang="en-US" baseline="0" dirty="0"/>
              <a:t>월 거리두기가 </a:t>
            </a:r>
            <a:r>
              <a:rPr lang="en-US" altLang="ko-KR" baseline="0" dirty="0"/>
              <a:t>2</a:t>
            </a:r>
            <a:r>
              <a:rPr lang="ko-KR" altLang="en-US" baseline="0" dirty="0"/>
              <a:t>단계임에도 올라간 것은 </a:t>
            </a:r>
            <a:r>
              <a:rPr lang="en-US" altLang="ko-KR" baseline="0" dirty="0"/>
              <a:t>2020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8</a:t>
            </a:r>
            <a:r>
              <a:rPr lang="ko-KR" altLang="en-US" baseline="0" dirty="0"/>
              <a:t>월 </a:t>
            </a:r>
            <a:r>
              <a:rPr lang="en-US" altLang="ko-KR" baseline="0" dirty="0"/>
              <a:t>2</a:t>
            </a:r>
            <a:r>
              <a:rPr lang="ko-KR" altLang="en-US" baseline="0" dirty="0"/>
              <a:t>단계부터 </a:t>
            </a:r>
            <a:r>
              <a:rPr lang="en-US" altLang="ko-KR" baseline="0" dirty="0"/>
              <a:t>10</a:t>
            </a:r>
            <a:r>
              <a:rPr lang="ko-KR" altLang="en-US" baseline="0" dirty="0"/>
              <a:t>월까지 </a:t>
            </a:r>
            <a:r>
              <a:rPr lang="en-US" altLang="ko-KR" baseline="0" dirty="0"/>
              <a:t>1</a:t>
            </a:r>
            <a:r>
              <a:rPr lang="ko-KR" altLang="en-US" baseline="0" dirty="0"/>
              <a:t>단계로 하향되는 추세와 이전에 </a:t>
            </a:r>
            <a:r>
              <a:rPr lang="en-US" altLang="ko-KR" baseline="0" dirty="0"/>
              <a:t>2</a:t>
            </a:r>
            <a:r>
              <a:rPr lang="ko-KR" altLang="en-US" baseline="0" dirty="0" err="1"/>
              <a:t>번이상</a:t>
            </a:r>
            <a:r>
              <a:rPr lang="ko-KR" altLang="en-US" baseline="0" dirty="0"/>
              <a:t> 지급되었던 재난지원금을 토대로 사업장을 열 가능성이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심리가 </a:t>
            </a:r>
            <a:r>
              <a:rPr lang="ko-KR" altLang="en-US" baseline="0" dirty="0" err="1"/>
              <a:t>작용한것으로</a:t>
            </a:r>
            <a:r>
              <a:rPr lang="ko-KR" altLang="en-US" baseline="0" dirty="0"/>
              <a:t> 보임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재난지원금 지급보다는 사회적 거리두기가 소상공인의 사업장 유지에 더 큰 영향을 미치는 것으로 보임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79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결과를 정리했을 때 나오는 인사이트는 다음과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08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분석에 필요한 초기화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79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선정한 칼럼을 바탕으로 사업장 수를 파악하기 위해 데이터 가공</a:t>
            </a:r>
            <a:r>
              <a:rPr lang="en-US" altLang="ko-KR" dirty="0"/>
              <a:t>(Pandas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173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년도별로 가공시킨 데이터 취합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2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 단위로 데이터 시각화</a:t>
            </a:r>
            <a:r>
              <a:rPr lang="en-US" altLang="ko-KR" dirty="0"/>
              <a:t>(Matplotlib</a:t>
            </a:r>
            <a:r>
              <a:rPr lang="ko-KR" altLang="en-US" dirty="0"/>
              <a:t> 활용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5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해당년도에 대한 결과 그래프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65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데이터 기간 범위별로 행과 열의 서식이 달라지기 때문에 </a:t>
            </a:r>
            <a:r>
              <a:rPr lang="en-US" altLang="ko-KR" dirty="0" err="1"/>
              <a:t>iloc</a:t>
            </a:r>
            <a:r>
              <a:rPr lang="ko-KR" altLang="en-US" dirty="0"/>
              <a:t>을 이용해 컬럼과 행을 달리 구분하며 구체적인 데이터 추출하고</a:t>
            </a:r>
            <a:endParaRPr lang="en-US" altLang="ko-KR" dirty="0"/>
          </a:p>
          <a:p>
            <a:r>
              <a:rPr lang="ko-KR" altLang="en-US" dirty="0"/>
              <a:t>가입코드를 기준으로 국민연금은 필수적으로 </a:t>
            </a:r>
            <a:r>
              <a:rPr lang="ko-KR" altLang="en-US" dirty="0" err="1"/>
              <a:t>가입해야하는</a:t>
            </a:r>
            <a:r>
              <a:rPr lang="ko-KR" altLang="en-US" dirty="0"/>
              <a:t> 사업장의 필수요소이기 때문에 </a:t>
            </a:r>
            <a:r>
              <a:rPr lang="en-US" altLang="ko-KR" dirty="0"/>
              <a:t>(</a:t>
            </a:r>
            <a:r>
              <a:rPr lang="ko-KR" altLang="en-US" dirty="0" err="1"/>
              <a:t>가입안하면</a:t>
            </a:r>
            <a:r>
              <a:rPr lang="ko-KR" altLang="en-US" dirty="0"/>
              <a:t> 웬만해서 처벌이 있음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미가입업장은</a:t>
            </a:r>
            <a:r>
              <a:rPr lang="ko-KR" altLang="en-US" dirty="0"/>
              <a:t> 제외하고 가입한 </a:t>
            </a:r>
            <a:r>
              <a:rPr lang="ko-KR" altLang="en-US" dirty="0" err="1"/>
              <a:t>업장만</a:t>
            </a:r>
            <a:r>
              <a:rPr lang="ko-KR" altLang="en-US" dirty="0"/>
              <a:t> 운영중인 사업장으로 간주해서 코드번호 </a:t>
            </a:r>
            <a:r>
              <a:rPr lang="en-US" altLang="ko-KR" dirty="0"/>
              <a:t>1</a:t>
            </a:r>
            <a:r>
              <a:rPr lang="ko-KR" altLang="en-US" dirty="0"/>
              <a:t>번은 가입 </a:t>
            </a:r>
            <a:r>
              <a:rPr lang="en-US" altLang="ko-KR" dirty="0"/>
              <a:t>2</a:t>
            </a:r>
            <a:r>
              <a:rPr lang="ko-KR" altLang="en-US" dirty="0"/>
              <a:t>번은 미가입이라 숫자를 기준으로 가입중인 사업장만 추출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6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업종분류코드는 </a:t>
            </a:r>
            <a:r>
              <a:rPr lang="en-US" altLang="ko-KR" dirty="0"/>
              <a:t>11000</a:t>
            </a:r>
            <a:r>
              <a:rPr lang="ko-KR" altLang="en-US" dirty="0"/>
              <a:t>부터 </a:t>
            </a:r>
            <a:r>
              <a:rPr lang="en-US" altLang="ko-KR" dirty="0"/>
              <a:t>999999</a:t>
            </a:r>
            <a:r>
              <a:rPr lang="ko-KR" altLang="en-US" dirty="0"/>
              <a:t>까지 다양한 분포를 띄어 그래프로 나타내기에 무리가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2</a:t>
            </a:r>
            <a:r>
              <a:rPr lang="ko-KR" altLang="en-US" dirty="0"/>
              <a:t>차로</a:t>
            </a:r>
            <a:r>
              <a:rPr lang="ko-KR" altLang="en-US" baseline="0" dirty="0"/>
              <a:t> 다음과 같이 코드 </a:t>
            </a:r>
            <a:r>
              <a:rPr lang="ko-KR" altLang="en-US" baseline="0" dirty="0" err="1"/>
              <a:t>재분류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업종별 소상공인은 기준이 달라서 추가 처리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FE52-4E65-4E8E-9BBA-1AE0A94459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3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3877" y="2974310"/>
            <a:ext cx="110642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ea typeface="+mj-lt"/>
                <a:cs typeface="+mj-lt"/>
              </a:rPr>
              <a:t>COVID19</a:t>
            </a:r>
            <a:r>
              <a:rPr lang="ko-KR" altLang="en-US" sz="4800" b="1">
                <a:ea typeface="+mj-lt"/>
                <a:cs typeface="+mj-lt"/>
              </a:rPr>
              <a:t>에 따른 사업장 변화 추이 분석</a:t>
            </a:r>
            <a:endParaRPr lang="en-US" altLang="ko-KR" sz="4800" b="1">
              <a:ea typeface="+mj-lt"/>
              <a:cs typeface="+mj-lt"/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  <a:ea typeface="+mj-lt"/>
                <a:cs typeface="+mj-lt"/>
              </a:rPr>
              <a:t>	</a:t>
            </a:r>
            <a:r>
              <a:rPr lang="ko-KR" altLang="en-US" sz="2000" b="1">
                <a:solidFill>
                  <a:schemeClr val="bg1"/>
                </a:solidFill>
                <a:ea typeface="+mj-lt"/>
                <a:cs typeface="+mj-lt"/>
              </a:rPr>
              <a:t>부제 </a:t>
            </a:r>
            <a:r>
              <a:rPr lang="en-US" altLang="ko-KR" sz="2000" b="1">
                <a:solidFill>
                  <a:schemeClr val="bg1"/>
                </a:solidFill>
                <a:ea typeface="+mj-lt"/>
                <a:cs typeface="+mj-lt"/>
              </a:rPr>
              <a:t>: </a:t>
            </a:r>
            <a:r>
              <a:rPr lang="ko-KR" altLang="en-US" sz="2000" b="1">
                <a:solidFill>
                  <a:schemeClr val="bg1"/>
                </a:solidFill>
                <a:ea typeface="+mj-lt"/>
                <a:cs typeface="+mj-lt"/>
              </a:rPr>
              <a:t>소상공인을 중심으로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420440" y="4198010"/>
            <a:ext cx="3351120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2021.09.11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Mini Project2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2</a:t>
            </a: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조 신나정</a:t>
            </a: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 김희수 </a:t>
            </a:r>
            <a:r>
              <a:rPr lang="en-US" altLang="ko-KR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맑은 고딕" panose="020F0502020204030204"/>
                <a:ea typeface="맑은 고딕"/>
              </a:rPr>
              <a:t>고형석 </a:t>
            </a:r>
            <a:endParaRPr lang="ko-KR" altLang="en-US" sz="2000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bg1"/>
                </a:solidFill>
              </a:rPr>
              <a:t>미니프로젝트 </a:t>
            </a:r>
            <a:r>
              <a:rPr lang="en-US" altLang="ko-KR" sz="1400" spc="-150">
                <a:solidFill>
                  <a:schemeClr val="bg1"/>
                </a:solidFill>
              </a:rPr>
              <a:t>2</a:t>
            </a:r>
          </a:p>
          <a:p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26035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업종별 연도기준 사업장 데이터 확인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r>
              <a:rPr lang="en-US" altLang="ko-KR" sz="3200" b="1">
                <a:solidFill>
                  <a:schemeClr val="accent4"/>
                </a:solidFill>
              </a:rPr>
              <a:t>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5888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업종별 연도기준 사업장 데이터 전처리 </a:t>
            </a:r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ko-KR" altLang="en-US" sz="1400">
                <a:solidFill>
                  <a:schemeClr val="accent4"/>
                </a:solidFill>
              </a:rPr>
              <a:t>데이터 전처리 중 이슈사항 발생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8417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사용 데이터 기간범위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2018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2</a:t>
            </a:r>
            <a:r>
              <a:rPr lang="ko-KR" altLang="en-US" sz="1400">
                <a:solidFill>
                  <a:schemeClr val="accent4"/>
                </a:solidFill>
              </a:rPr>
              <a:t>월 </a:t>
            </a:r>
            <a:r>
              <a:rPr lang="en-US" altLang="ko-KR" sz="1400">
                <a:solidFill>
                  <a:schemeClr val="accent4"/>
                </a:solidFill>
              </a:rPr>
              <a:t>~ 2021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6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데이터 형식이 변화하는 기간범위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2018.02 ~ 2020.03</a:t>
            </a:r>
            <a:r>
              <a:rPr lang="ko-KR" altLang="en-US" sz="1400">
                <a:solidFill>
                  <a:schemeClr val="accent4"/>
                </a:solidFill>
              </a:rPr>
              <a:t>월 까지</a:t>
            </a:r>
            <a:endParaRPr lang="en-US" altLang="ko-KR" sz="140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2020.04 ~ 2021.05</a:t>
            </a:r>
            <a:r>
              <a:rPr lang="ko-KR" altLang="en-US" sz="1400">
                <a:solidFill>
                  <a:schemeClr val="accent4"/>
                </a:solidFill>
              </a:rPr>
              <a:t>월 까지</a:t>
            </a:r>
            <a:endParaRPr lang="en-US" altLang="ko-KR" sz="140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accent4"/>
                </a:solidFill>
              </a:rPr>
              <a:t>2021.06</a:t>
            </a:r>
            <a:r>
              <a:rPr lang="ko-KR" altLang="en-US" sz="1400">
                <a:solidFill>
                  <a:schemeClr val="accent4"/>
                </a:solidFill>
              </a:rPr>
              <a:t> </a:t>
            </a:r>
            <a:r>
              <a:rPr lang="en-US" altLang="ko-KR" sz="1400">
                <a:solidFill>
                  <a:schemeClr val="accent4"/>
                </a:solidFill>
              </a:rPr>
              <a:t>~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세 구간에 거쳐 컬럼과 행 내용변화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각각 다른 열들을 기간별로 구분하며 코딩 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31267" t="47954" r="31606" b="48658"/>
          <a:stretch/>
        </p:blipFill>
        <p:spPr>
          <a:xfrm>
            <a:off x="177487" y="4793175"/>
            <a:ext cx="6789882" cy="3486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37077" t="31103" r="24514" b="65394"/>
          <a:stretch/>
        </p:blipFill>
        <p:spPr>
          <a:xfrm>
            <a:off x="177487" y="5262724"/>
            <a:ext cx="7024380" cy="3603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9700" y="444209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열 처리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8262" y="568441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행 처리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14667" t="39617" r="52879" b="57152"/>
          <a:stretch/>
        </p:blipFill>
        <p:spPr>
          <a:xfrm>
            <a:off x="27862" y="6032681"/>
            <a:ext cx="5935288" cy="3325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l="14758" t="42041" r="64152" b="54889"/>
          <a:stretch/>
        </p:blipFill>
        <p:spPr>
          <a:xfrm>
            <a:off x="27862" y="6432901"/>
            <a:ext cx="3857106" cy="31588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3640" y="3930061"/>
            <a:ext cx="2358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운영중인 사업장 처리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t="52127"/>
          <a:stretch/>
        </p:blipFill>
        <p:spPr>
          <a:xfrm>
            <a:off x="179816" y="4223656"/>
            <a:ext cx="6248400" cy="2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1600" y="158119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업종별 연도기준 사업장 데이터 확인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r>
              <a:rPr lang="en-US" altLang="ko-KR" sz="3200" b="1">
                <a:solidFill>
                  <a:schemeClr val="accent4"/>
                </a:solidFill>
              </a:rPr>
              <a:t>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56188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전처리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폐업한 사업장을 제외한 데이터 구분 뒤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(</a:t>
            </a:r>
            <a:r>
              <a:rPr lang="ko-KR" altLang="en-US" sz="1400">
                <a:solidFill>
                  <a:schemeClr val="accent4"/>
                </a:solidFill>
              </a:rPr>
              <a:t>정부 </a:t>
            </a:r>
            <a:r>
              <a:rPr lang="en-US" altLang="ko-KR" sz="1400">
                <a:solidFill>
                  <a:schemeClr val="accent4"/>
                </a:solidFill>
              </a:rPr>
              <a:t>24 </a:t>
            </a:r>
            <a:r>
              <a:rPr lang="ko-KR" altLang="en-US" sz="1400">
                <a:solidFill>
                  <a:schemeClr val="accent4"/>
                </a:solidFill>
              </a:rPr>
              <a:t>출처</a:t>
            </a:r>
            <a:r>
              <a:rPr lang="en-US" altLang="ko-KR" sz="1400">
                <a:solidFill>
                  <a:schemeClr val="accent4"/>
                </a:solidFill>
              </a:rPr>
              <a:t>)</a:t>
            </a:r>
            <a:r>
              <a:rPr lang="ko-KR" altLang="en-US" sz="1400">
                <a:solidFill>
                  <a:schemeClr val="accent4"/>
                </a:solidFill>
              </a:rPr>
              <a:t> 소상공인 확인요령을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기준으로 업종 별 데이터를 </a:t>
            </a:r>
            <a:r>
              <a:rPr lang="en-US" altLang="ko-KR" sz="1400">
                <a:solidFill>
                  <a:schemeClr val="accent4"/>
                </a:solidFill>
              </a:rPr>
              <a:t>2</a:t>
            </a:r>
            <a:r>
              <a:rPr lang="ko-KR" altLang="en-US" sz="1400">
                <a:solidFill>
                  <a:schemeClr val="accent4"/>
                </a:solidFill>
              </a:rPr>
              <a:t>차 구분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중소기업이나 대기업 기준은 자산을 기준으로도 평가되기 때문에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  </a:t>
            </a:r>
            <a:r>
              <a:rPr lang="ko-KR" altLang="en-US" sz="1400">
                <a:solidFill>
                  <a:schemeClr val="accent4"/>
                </a:solidFill>
              </a:rPr>
              <a:t>인원수로만 구분할 수 있는 소상공인만 적용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 (</a:t>
            </a:r>
            <a:r>
              <a:rPr lang="ko-KR" altLang="en-US" sz="1400">
                <a:solidFill>
                  <a:schemeClr val="accent4"/>
                </a:solidFill>
              </a:rPr>
              <a:t>기준</a:t>
            </a:r>
            <a:r>
              <a:rPr lang="en-US" altLang="ko-KR" sz="1400">
                <a:solidFill>
                  <a:schemeClr val="accent4"/>
                </a:solidFill>
              </a:rPr>
              <a:t>) </a:t>
            </a:r>
            <a:r>
              <a:rPr lang="ko-KR" altLang="en-US" sz="1400">
                <a:solidFill>
                  <a:schemeClr val="accent4"/>
                </a:solidFill>
              </a:rPr>
              <a:t>제조업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건설업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운수업</a:t>
            </a:r>
            <a:r>
              <a:rPr lang="en-US" altLang="ko-KR" sz="1400">
                <a:solidFill>
                  <a:schemeClr val="accent4"/>
                </a:solidFill>
              </a:rPr>
              <a:t>,</a:t>
            </a:r>
            <a:r>
              <a:rPr lang="ko-KR" altLang="en-US" sz="1400">
                <a:solidFill>
                  <a:schemeClr val="accent4"/>
                </a:solidFill>
              </a:rPr>
              <a:t>광업 </a:t>
            </a:r>
            <a:r>
              <a:rPr lang="en-US" altLang="ko-KR" sz="1400">
                <a:solidFill>
                  <a:schemeClr val="accent4"/>
                </a:solidFill>
              </a:rPr>
              <a:t>:10</a:t>
            </a:r>
            <a:r>
              <a:rPr lang="ko-KR" altLang="en-US" sz="1400">
                <a:solidFill>
                  <a:schemeClr val="accent4"/>
                </a:solidFill>
              </a:rPr>
              <a:t>인 미만</a:t>
            </a:r>
          </a:p>
          <a:p>
            <a:r>
              <a:rPr lang="ko-KR" altLang="en-US" sz="1400">
                <a:solidFill>
                  <a:schemeClr val="accent4"/>
                </a:solidFill>
              </a:rPr>
              <a:t>             기타 업종 </a:t>
            </a:r>
            <a:r>
              <a:rPr lang="en-US" altLang="ko-KR" sz="1400">
                <a:solidFill>
                  <a:schemeClr val="accent4"/>
                </a:solidFill>
              </a:rPr>
              <a:t>:5</a:t>
            </a:r>
            <a:r>
              <a:rPr lang="ko-KR" altLang="en-US" sz="1400">
                <a:solidFill>
                  <a:schemeClr val="accent4"/>
                </a:solidFill>
              </a:rPr>
              <a:t>인 미만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39700" y="4060730"/>
            <a:ext cx="2182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소상공인 구분 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10895" y="1743510"/>
            <a:ext cx="47387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전처리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기존의 분류체계가 너무 많아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업종 코드별로 </a:t>
            </a:r>
            <a:r>
              <a:rPr lang="en-US" altLang="ko-KR" sz="1400">
                <a:solidFill>
                  <a:schemeClr val="accent4"/>
                </a:solidFill>
              </a:rPr>
              <a:t>groupby </a:t>
            </a:r>
            <a:r>
              <a:rPr lang="ko-KR" altLang="en-US" sz="1400">
                <a:solidFill>
                  <a:schemeClr val="accent4"/>
                </a:solidFill>
              </a:rPr>
              <a:t>함수를 이용해 카운팅 후 </a:t>
            </a:r>
            <a:r>
              <a:rPr lang="en-US" altLang="ko-KR" sz="1400">
                <a:solidFill>
                  <a:schemeClr val="accent4"/>
                </a:solidFill>
              </a:rPr>
              <a:t>2</a:t>
            </a:r>
            <a:r>
              <a:rPr lang="ko-KR" altLang="en-US" sz="1400">
                <a:solidFill>
                  <a:schemeClr val="accent4"/>
                </a:solidFill>
              </a:rPr>
              <a:t>차 분류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20" y="2556660"/>
            <a:ext cx="3122358" cy="43013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l="10303" t="28788" r="54243" b="53111"/>
          <a:stretch/>
        </p:blipFill>
        <p:spPr>
          <a:xfrm>
            <a:off x="139700" y="4438958"/>
            <a:ext cx="6483928" cy="186205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139700" y="491296"/>
            <a:ext cx="26035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48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740044" y="6284422"/>
            <a:ext cx="1451956" cy="4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업종별 연도기준 사업장 데이터 확인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r>
              <a:rPr lang="en-US" altLang="ko-KR" sz="3200" b="1">
                <a:solidFill>
                  <a:schemeClr val="accent4"/>
                </a:solidFill>
              </a:rPr>
              <a:t>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12303" t="31738" r="52697" b="15414"/>
          <a:stretch/>
        </p:blipFill>
        <p:spPr>
          <a:xfrm>
            <a:off x="139700" y="1979414"/>
            <a:ext cx="5286895" cy="449042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39700" y="1671637"/>
            <a:ext cx="1717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[2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차분류 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409" y="2211498"/>
            <a:ext cx="5918420" cy="45170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6000" y="1671637"/>
            <a:ext cx="2805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각 월별로 데이터 생성후 </a:t>
            </a:r>
            <a:r>
              <a:rPr lang="en-US" altLang="ko-KR" sz="1400">
                <a:solidFill>
                  <a:schemeClr val="accent4"/>
                </a:solidFill>
              </a:rPr>
              <a:t>concat</a:t>
            </a:r>
          </a:p>
          <a:p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39700" y="491296"/>
            <a:ext cx="26035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61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업종별 연도기준 사업장 데이터 확인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46313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데이터 준비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소상공인이 아닌 전체 사업장 수를 지역별로 생성한 뒤 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  concat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각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시도별 </a:t>
            </a:r>
            <a:r>
              <a:rPr lang="en-US" altLang="ko-KR" sz="1400">
                <a:solidFill>
                  <a:schemeClr val="accent4"/>
                </a:solidFill>
              </a:rPr>
              <a:t>Geo </a:t>
            </a:r>
            <a:r>
              <a:rPr lang="ko-KR" altLang="en-US" sz="1400">
                <a:solidFill>
                  <a:schemeClr val="accent4"/>
                </a:solidFill>
              </a:rPr>
              <a:t>정보를 담고 있는 </a:t>
            </a:r>
            <a:r>
              <a:rPr lang="en-US" altLang="ko-KR" sz="1400">
                <a:solidFill>
                  <a:schemeClr val="accent4"/>
                </a:solidFill>
              </a:rPr>
              <a:t>json</a:t>
            </a:r>
            <a:r>
              <a:rPr lang="ko-KR" altLang="en-US" sz="1400">
                <a:solidFill>
                  <a:schemeClr val="accent4"/>
                </a:solidFill>
              </a:rPr>
              <a:t>파일 준비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2802827"/>
            <a:ext cx="33538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[folium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</a:t>
            </a:r>
            <a:r>
              <a:rPr lang="en-US" altLang="ko-KR" sz="1400">
                <a:solidFill>
                  <a:srgbClr val="5F5E58"/>
                </a:solidFill>
              </a:rPr>
              <a:t>folium</a:t>
            </a:r>
            <a:r>
              <a:rPr lang="ko-KR" altLang="en-US" sz="1400">
                <a:solidFill>
                  <a:srgbClr val="5F5E58"/>
                </a:solidFill>
              </a:rPr>
              <a:t>을 이용해 사업장 수 시각화</a:t>
            </a:r>
            <a:endParaRPr lang="en-US" altLang="ko-KR" sz="1400">
              <a:solidFill>
                <a:srgbClr val="5F5E58"/>
              </a:solidFill>
            </a:endParaRP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0393" t="62396" r="55789" b="7213"/>
          <a:stretch/>
        </p:blipFill>
        <p:spPr>
          <a:xfrm>
            <a:off x="5602776" y="2789949"/>
            <a:ext cx="6184671" cy="3126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0393" t="32505" r="63735" b="42551"/>
          <a:stretch/>
        </p:blipFill>
        <p:spPr>
          <a:xfrm>
            <a:off x="139701" y="3365752"/>
            <a:ext cx="4731558" cy="256594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39700" y="491296"/>
            <a:ext cx="26035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091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업종별 연도기준 사업장 데이터 확인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23224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[folium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이후 지도에서 각 지역별 팝업을 통해 그래프 확인</a:t>
            </a:r>
            <a:endParaRPr lang="en-US" altLang="ko-KR" sz="1400">
              <a:solidFill>
                <a:srgbClr val="5F5E58"/>
              </a:solidFill>
            </a:endParaRP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7556" y="1743510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483" t="19635" r="60372" b="51696"/>
          <a:stretch/>
        </p:blipFill>
        <p:spPr>
          <a:xfrm>
            <a:off x="139700" y="2322628"/>
            <a:ext cx="5330075" cy="29492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10483" t="55218" r="55606" b="17012"/>
          <a:stretch/>
        </p:blipFill>
        <p:spPr>
          <a:xfrm>
            <a:off x="5797556" y="2322628"/>
            <a:ext cx="6201667" cy="285670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39700" y="491296"/>
            <a:ext cx="26035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71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업종별 연도기준 사업장 데이터 확인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지역별 연도기준 전국 사업장 분포 확인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1967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그래프 구현코드 예시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  <a:p>
            <a:pPr lvl="0"/>
            <a:endParaRPr lang="en-US" altLang="ko-KR" sz="1400" b="1">
              <a:solidFill>
                <a:prstClr val="black"/>
              </a:solidFill>
              <a:latin typeface="Arial (본문)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3433" y="1792074"/>
            <a:ext cx="42819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결과물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 </a:t>
            </a:r>
            <a:r>
              <a:rPr lang="ko-KR" altLang="en-US" sz="1400">
                <a:solidFill>
                  <a:srgbClr val="5F5E58"/>
                </a:solidFill>
              </a:rPr>
              <a:t>이후 지도에서 각 지역별 팝업을 통해 그래프 확인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483" t="19635" r="60372" b="51696"/>
          <a:stretch/>
        </p:blipFill>
        <p:spPr>
          <a:xfrm>
            <a:off x="139700" y="2322628"/>
            <a:ext cx="5330075" cy="29492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265" t="9232" b="8990"/>
          <a:stretch/>
        </p:blipFill>
        <p:spPr>
          <a:xfrm>
            <a:off x="6683433" y="2322629"/>
            <a:ext cx="5324358" cy="28567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10536" t="37196" r="54772" b="21950"/>
          <a:stretch/>
        </p:blipFill>
        <p:spPr>
          <a:xfrm>
            <a:off x="162109" y="2174220"/>
            <a:ext cx="6344477" cy="420262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83433" y="5340446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 </a:t>
            </a:r>
            <a:r>
              <a:rPr lang="en-US" altLang="ko-KR" sz="1400" b="1">
                <a:latin typeface="Arial (본문)"/>
              </a:rPr>
              <a:t>//</a:t>
            </a:r>
            <a:r>
              <a:rPr lang="ko-KR" altLang="en-US" sz="1400" b="1">
                <a:latin typeface="Arial (본문)"/>
              </a:rPr>
              <a:t>더블클릭하면 링크 이동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</a:t>
            </a: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40385"/>
              </p:ext>
            </p:extLst>
          </p:nvPr>
        </p:nvGraphicFramePr>
        <p:xfrm>
          <a:off x="6916187" y="5634818"/>
          <a:ext cx="92233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6" imgW="922320" imgH="347400" progId="Package">
                  <p:embed/>
                </p:oleObj>
              </mc:Choice>
              <mc:Fallback>
                <p:oleObj name="포장기 셸 개체" showAsIcon="1" r:id="rId6" imgW="922320" imgH="34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6187" y="5634818"/>
                        <a:ext cx="922337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직선 연결선 15"/>
          <p:cNvCxnSpPr/>
          <p:nvPr/>
        </p:nvCxnSpPr>
        <p:spPr>
          <a:xfrm>
            <a:off x="139700" y="491296"/>
            <a:ext cx="26035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89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Tkinter </a:t>
            </a:r>
            <a:r>
              <a:rPr lang="ko-KR" altLang="en-US" sz="1400" spc="-150">
                <a:solidFill>
                  <a:schemeClr val="accent4"/>
                </a:solidFill>
              </a:rPr>
              <a:t>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r>
              <a:rPr lang="en-US" altLang="ko-KR" sz="3200" b="1">
                <a:solidFill>
                  <a:schemeClr val="accent4"/>
                </a:solidFill>
              </a:rPr>
              <a:t>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5F5E58"/>
                </a:solidFill>
              </a:rPr>
              <a:t>Tkinter </a:t>
            </a:r>
            <a:r>
              <a:rPr lang="ko-KR" altLang="en-US" sz="1400">
                <a:solidFill>
                  <a:srgbClr val="5F5E58"/>
                </a:solidFill>
              </a:rPr>
              <a:t>구축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3102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업종별 사업장 변화 그래프 출력함수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</a:t>
            </a:r>
            <a:r>
              <a:rPr lang="en-US" altLang="ko-KR" sz="1400">
                <a:solidFill>
                  <a:srgbClr val="5F5E58"/>
                </a:solidFill>
              </a:rPr>
              <a:t>-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CCBC60-0FB7-4313-B34E-DE7254115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01"/>
          <a:stretch/>
        </p:blipFill>
        <p:spPr>
          <a:xfrm>
            <a:off x="139700" y="2129596"/>
            <a:ext cx="5518265" cy="42187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07B5D7-19B4-4D0E-B89B-7C2C7B594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036" y="2129596"/>
            <a:ext cx="4964196" cy="452170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44786" y="1797087"/>
            <a:ext cx="3102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업종별 사업장 변화 그래프 출력함수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55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Tkinter </a:t>
            </a:r>
            <a:r>
              <a:rPr lang="ko-KR" altLang="en-US" sz="1400" spc="-150">
                <a:solidFill>
                  <a:schemeClr val="accent4"/>
                </a:solidFill>
              </a:rPr>
              <a:t>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r>
              <a:rPr lang="en-US" altLang="ko-KR" sz="3200" b="1">
                <a:solidFill>
                  <a:schemeClr val="accent4"/>
                </a:solidFill>
              </a:rPr>
              <a:t>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5F5E58"/>
                </a:solidFill>
              </a:rPr>
              <a:t>Tkinter </a:t>
            </a:r>
            <a:r>
              <a:rPr lang="ko-KR" altLang="en-US" sz="1400">
                <a:solidFill>
                  <a:srgbClr val="5F5E58"/>
                </a:solidFill>
              </a:rPr>
              <a:t>구축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112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 err="1">
                <a:latin typeface="Arial (본문)"/>
              </a:rPr>
              <a:t>지열별</a:t>
            </a:r>
            <a:r>
              <a:rPr lang="ko-KR" altLang="en-US" sz="1400" b="1" dirty="0">
                <a:latin typeface="Arial (본문)"/>
              </a:rPr>
              <a:t> 사업장 변화 그래프 출력 함수 및 </a:t>
            </a:r>
            <a:r>
              <a:rPr lang="en-US" altLang="ko-KR" sz="1400" b="1" dirty="0">
                <a:latin typeface="Arial (본문)"/>
              </a:rPr>
              <a:t>UI </a:t>
            </a:r>
            <a:r>
              <a:rPr lang="ko-KR" altLang="en-US" sz="1400" b="1" dirty="0">
                <a:latin typeface="Arial (본문)"/>
              </a:rPr>
              <a:t>구성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1B3EB2-8C53-4C85-A838-4156C0A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9" y="2253625"/>
            <a:ext cx="5459031" cy="4002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764C08-60F2-410E-A46A-D75622092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14" y="2253625"/>
            <a:ext cx="5738785" cy="30738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377DAE-946A-419F-92CF-DBAB0C9B5CB7}"/>
              </a:ext>
            </a:extLst>
          </p:cNvPr>
          <p:cNvSpPr/>
          <p:nvPr/>
        </p:nvSpPr>
        <p:spPr>
          <a:xfrm>
            <a:off x="6270614" y="1797087"/>
            <a:ext cx="1223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결과물 예시</a:t>
            </a:r>
            <a:r>
              <a:rPr lang="en-US" altLang="ko-KR" sz="1400" b="1">
                <a:latin typeface="Arial (본문)"/>
              </a:rPr>
              <a:t>]</a:t>
            </a:r>
            <a:endParaRPr lang="en-US" altLang="ko-KR" sz="1400" b="1" dirty="0">
              <a:latin typeface="Arial (본문)"/>
            </a:endParaRP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83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A163E8D-89B0-4C47-8953-0EC00D24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88" y="2320307"/>
            <a:ext cx="4250168" cy="28110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55927" y="6348328"/>
            <a:ext cx="1136073" cy="43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Tkinter </a:t>
            </a:r>
            <a:r>
              <a:rPr lang="ko-KR" altLang="en-US" sz="1400" spc="-150">
                <a:solidFill>
                  <a:schemeClr val="accent4"/>
                </a:solidFill>
              </a:rPr>
              <a:t>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r>
              <a:rPr lang="en-US" altLang="ko-KR" sz="3200" b="1">
                <a:solidFill>
                  <a:schemeClr val="accent4"/>
                </a:solidFill>
              </a:rPr>
              <a:t>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5F5E58"/>
                </a:solidFill>
              </a:rPr>
              <a:t>Tkinter </a:t>
            </a:r>
            <a:r>
              <a:rPr lang="ko-KR" altLang="en-US" sz="1400">
                <a:solidFill>
                  <a:srgbClr val="5F5E58"/>
                </a:solidFill>
              </a:rPr>
              <a:t>구축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4112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 err="1">
                <a:latin typeface="Arial (본문)"/>
              </a:rPr>
              <a:t>지열별</a:t>
            </a:r>
            <a:r>
              <a:rPr lang="ko-KR" altLang="en-US" sz="1400" b="1" dirty="0">
                <a:latin typeface="Arial (본문)"/>
              </a:rPr>
              <a:t> 사업장 변화 그래프 출력 함수 및 </a:t>
            </a:r>
            <a:r>
              <a:rPr lang="en-US" altLang="ko-KR" sz="1400" b="1" dirty="0">
                <a:latin typeface="Arial (본문)"/>
              </a:rPr>
              <a:t>UI </a:t>
            </a:r>
            <a:r>
              <a:rPr lang="ko-KR" altLang="en-US" sz="1400" b="1" dirty="0">
                <a:latin typeface="Arial (본문)"/>
              </a:rPr>
              <a:t>구성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A33D3E-0FDE-418F-A68E-BAF50DF3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7" y="2209481"/>
            <a:ext cx="5241161" cy="44904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85D0E5-C856-4E8D-9275-95775A497B72}"/>
              </a:ext>
            </a:extLst>
          </p:cNvPr>
          <p:cNvSpPr/>
          <p:nvPr/>
        </p:nvSpPr>
        <p:spPr>
          <a:xfrm>
            <a:off x="6277888" y="1797087"/>
            <a:ext cx="1223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결과물 예시</a:t>
            </a:r>
            <a:r>
              <a:rPr lang="en-US" altLang="ko-KR" sz="1400" b="1">
                <a:latin typeface="Arial (본문)"/>
              </a:rPr>
              <a:t>]</a:t>
            </a:r>
            <a:endParaRPr lang="en-US" altLang="ko-KR" sz="1400" b="1" dirty="0">
              <a:latin typeface="Arial (본문)"/>
            </a:endParaRP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351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Tkinter </a:t>
            </a:r>
            <a:r>
              <a:rPr lang="ko-KR" altLang="en-US" sz="1400" spc="-150">
                <a:solidFill>
                  <a:schemeClr val="accent4"/>
                </a:solidFill>
              </a:rPr>
              <a:t>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r>
              <a:rPr lang="en-US" altLang="ko-KR" sz="3200" b="1">
                <a:solidFill>
                  <a:schemeClr val="accent4"/>
                </a:solidFill>
              </a:rPr>
              <a:t>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5F5E58"/>
                </a:solidFill>
              </a:rPr>
              <a:t>Tkinter </a:t>
            </a:r>
            <a:r>
              <a:rPr lang="ko-KR" altLang="en-US" sz="1400">
                <a:solidFill>
                  <a:srgbClr val="5F5E58"/>
                </a:solidFill>
              </a:rPr>
              <a:t>구축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2882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작동 방식 </a:t>
            </a:r>
            <a:r>
              <a:rPr lang="en-US" altLang="ko-KR" sz="1400" b="1" dirty="0">
                <a:latin typeface="Arial (본문)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Arial (본문)"/>
                <a:sym typeface="Wingdings" panose="05000000000000000000" pitchFamily="2" charset="2"/>
              </a:rPr>
              <a:t>서비스업 버튼 클릭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74972" y="1792074"/>
            <a:ext cx="3015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서비스업 사업장 변화 그래프 출력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430DEE-0550-455E-8084-BD85EAE7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99" y="2174220"/>
            <a:ext cx="5323403" cy="3523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FF831D-23E0-4B04-BAEC-17EB607C5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972" y="2174220"/>
            <a:ext cx="4846579" cy="22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3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60692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사업장 수 변화 추이 데이터 확인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업종별 연도기준 사업장 데이터 확인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480564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Tkinter </a:t>
            </a:r>
            <a:r>
              <a:rPr lang="ko-KR" altLang="en-US" spc="-150">
                <a:solidFill>
                  <a:schemeClr val="bg1"/>
                </a:solidFill>
              </a:rPr>
              <a:t>구현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166" y="6069236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</a:rPr>
              <a:t>분석 및 결론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데이터 준비 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데이터 전처리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시각화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938945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데이터 전처리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시각화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203697"/>
            <a:ext cx="3541394" cy="34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</a:rPr>
              <a:t>Tkinter </a:t>
            </a:r>
            <a:r>
              <a:rPr lang="ko-KR" altLang="en-US" sz="1400" spc="-150">
                <a:solidFill>
                  <a:schemeClr val="bg1"/>
                </a:solidFill>
              </a:rPr>
              <a:t>구현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602888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Tkinter </a:t>
            </a:r>
            <a:r>
              <a:rPr lang="ko-KR" altLang="en-US" sz="1400" spc="-150">
                <a:solidFill>
                  <a:schemeClr val="accent4"/>
                </a:solidFill>
              </a:rPr>
              <a:t>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360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Tkinter Interface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구축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결과 및 분석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34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작동 방식 </a:t>
            </a:r>
            <a:r>
              <a:rPr lang="en-US" altLang="ko-KR" sz="1400" b="1" dirty="0">
                <a:latin typeface="Arial (본문)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Arial (본문)"/>
                <a:sym typeface="Wingdings" panose="05000000000000000000" pitchFamily="2" charset="2"/>
              </a:rPr>
              <a:t>광역시도별 지도 버튼 클릭</a:t>
            </a:r>
            <a:r>
              <a:rPr lang="en-US" altLang="ko-KR" sz="1400" b="1" dirty="0">
                <a:latin typeface="Arial (본문)"/>
              </a:rPr>
              <a:t>]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06661" y="1792074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Arial (본문)"/>
              </a:rPr>
              <a:t>[</a:t>
            </a:r>
            <a:r>
              <a:rPr lang="ko-KR" altLang="en-US" sz="1400" b="1" dirty="0">
                <a:latin typeface="Arial (본문)"/>
              </a:rPr>
              <a:t>지역별 사업장 변화 지도 및 그래프 출력</a:t>
            </a:r>
            <a:r>
              <a:rPr lang="en-US" altLang="ko-KR" sz="1400" b="1" dirty="0">
                <a:latin typeface="Arial (본문)"/>
              </a:rPr>
              <a:t>]</a:t>
            </a:r>
          </a:p>
          <a:p>
            <a:pPr lvl="0"/>
            <a:endParaRPr lang="en-US" altLang="ko-KR" sz="1400" dirty="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544220-4A1F-4412-960F-220D1A5F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9" y="2174220"/>
            <a:ext cx="5775091" cy="38220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2730D5-494C-4E07-8402-A4810C4E2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61" y="2099852"/>
            <a:ext cx="5513864" cy="40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62109" y="1792074"/>
            <a:ext cx="349326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코로나 이전과 이후 총사업장 연도별 확인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#2018</a:t>
            </a:r>
            <a:r>
              <a:rPr lang="ko-KR" altLang="en-US" sz="1400">
                <a:solidFill>
                  <a:schemeClr val="accent4"/>
                </a:solidFill>
              </a:rPr>
              <a:t>년</a:t>
            </a:r>
            <a:r>
              <a:rPr lang="en-US" altLang="ko-KR" sz="1400">
                <a:solidFill>
                  <a:schemeClr val="accent4"/>
                </a:solidFill>
              </a:rPr>
              <a:t>(3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r>
              <a:rPr lang="en-US" altLang="ko-KR" sz="1400">
                <a:solidFill>
                  <a:schemeClr val="accent4"/>
                </a:solidFill>
              </a:rPr>
              <a:t>~12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r>
              <a:rPr lang="en-US" altLang="ko-KR" sz="1400">
                <a:solidFill>
                  <a:schemeClr val="accent4"/>
                </a:solidFill>
              </a:rPr>
              <a:t>)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:471163 &gt; 489044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#2019</a:t>
            </a:r>
            <a:r>
              <a:rPr lang="ko-KR" altLang="en-US" sz="1400">
                <a:solidFill>
                  <a:schemeClr val="accent4"/>
                </a:solidFill>
              </a:rPr>
              <a:t>년</a:t>
            </a:r>
            <a:r>
              <a:rPr lang="en-US" altLang="ko-KR" sz="1400">
                <a:solidFill>
                  <a:schemeClr val="accent4"/>
                </a:solidFill>
              </a:rPr>
              <a:t>(1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r>
              <a:rPr lang="en-US" altLang="ko-KR" sz="1400">
                <a:solidFill>
                  <a:schemeClr val="accent4"/>
                </a:solidFill>
              </a:rPr>
              <a:t>~12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r>
              <a:rPr lang="en-US" altLang="ko-KR" sz="1400">
                <a:solidFill>
                  <a:schemeClr val="accent4"/>
                </a:solidFill>
              </a:rPr>
              <a:t>)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497467 &gt; 509139</a:t>
            </a:r>
            <a:r>
              <a:rPr lang="en-US" altLang="ko-KR" sz="1400">
                <a:solidFill>
                  <a:srgbClr val="FF0000"/>
                </a:solidFill>
              </a:rPr>
              <a:t>(11672</a:t>
            </a:r>
            <a:r>
              <a:rPr lang="ko-KR" altLang="en-US" sz="1400">
                <a:solidFill>
                  <a:srgbClr val="FF0000"/>
                </a:solidFill>
              </a:rPr>
              <a:t>개</a:t>
            </a:r>
            <a:r>
              <a:rPr lang="en-US" altLang="ko-KR" sz="1400">
                <a:solidFill>
                  <a:srgbClr val="FF0000"/>
                </a:solidFill>
              </a:rPr>
              <a:t>)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rgbClr val="FF0000"/>
                </a:solidFill>
              </a:rPr>
              <a:t>#2020</a:t>
            </a:r>
            <a:r>
              <a:rPr lang="ko-KR" altLang="en-US" sz="1400">
                <a:solidFill>
                  <a:srgbClr val="FF0000"/>
                </a:solidFill>
              </a:rPr>
              <a:t>년</a:t>
            </a:r>
            <a:r>
              <a:rPr lang="en-US" altLang="ko-KR" sz="1400">
                <a:solidFill>
                  <a:srgbClr val="FF0000"/>
                </a:solidFill>
              </a:rPr>
              <a:t>(1</a:t>
            </a:r>
            <a:r>
              <a:rPr lang="ko-KR" altLang="en-US" sz="1400">
                <a:solidFill>
                  <a:srgbClr val="FF0000"/>
                </a:solidFill>
              </a:rPr>
              <a:t>월</a:t>
            </a:r>
            <a:r>
              <a:rPr lang="en-US" altLang="ko-KR" sz="1400">
                <a:solidFill>
                  <a:srgbClr val="FF0000"/>
                </a:solidFill>
              </a:rPr>
              <a:t>~12</a:t>
            </a:r>
            <a:r>
              <a:rPr lang="ko-KR" altLang="en-US" sz="1400">
                <a:solidFill>
                  <a:srgbClr val="FF0000"/>
                </a:solidFill>
              </a:rPr>
              <a:t>월</a:t>
            </a:r>
            <a:r>
              <a:rPr lang="en-US" altLang="ko-KR" sz="140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en-US" altLang="ko-KR" sz="1400">
                <a:solidFill>
                  <a:srgbClr val="FF0000"/>
                </a:solidFill>
              </a:rPr>
              <a:t>511362 &gt; 522578(11216</a:t>
            </a:r>
            <a:r>
              <a:rPr lang="ko-KR" altLang="en-US" sz="1400">
                <a:solidFill>
                  <a:srgbClr val="FF0000"/>
                </a:solidFill>
              </a:rPr>
              <a:t>개</a:t>
            </a:r>
            <a:r>
              <a:rPr lang="en-US" altLang="ko-KR" sz="140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en-US" altLang="ko-KR" sz="1400">
                <a:solidFill>
                  <a:srgbClr val="FF0000"/>
                </a:solidFill>
              </a:rPr>
              <a:t>&gt; </a:t>
            </a:r>
            <a:r>
              <a:rPr lang="ko-KR" altLang="en-US" sz="1400">
                <a:solidFill>
                  <a:srgbClr val="FF0000"/>
                </a:solidFill>
              </a:rPr>
              <a:t>전년대비 하락</a:t>
            </a:r>
            <a:endParaRPr lang="en-US" altLang="ko-KR" sz="1400">
              <a:solidFill>
                <a:srgbClr val="FF0000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#2021</a:t>
            </a:r>
            <a:r>
              <a:rPr lang="ko-KR" altLang="en-US" sz="1400">
                <a:solidFill>
                  <a:schemeClr val="accent4"/>
                </a:solidFill>
              </a:rPr>
              <a:t>년</a:t>
            </a:r>
            <a:r>
              <a:rPr lang="en-US" altLang="ko-KR" sz="1400">
                <a:solidFill>
                  <a:schemeClr val="accent4"/>
                </a:solidFill>
              </a:rPr>
              <a:t>(1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r>
              <a:rPr lang="en-US" altLang="ko-KR" sz="1400">
                <a:solidFill>
                  <a:schemeClr val="accent4"/>
                </a:solidFill>
              </a:rPr>
              <a:t>~6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r>
              <a:rPr lang="en-US" altLang="ko-KR" sz="1400">
                <a:solidFill>
                  <a:schemeClr val="accent4"/>
                </a:solidFill>
              </a:rPr>
              <a:t>)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5255549 &gt; 529260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분석 및 결론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3" y="652394"/>
            <a:ext cx="753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분석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81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코로나 이전과 이후 확인 </a:t>
            </a:r>
            <a:r>
              <a:rPr lang="en-US" altLang="ko-KR" sz="1400">
                <a:solidFill>
                  <a:srgbClr val="5F5E58"/>
                </a:solidFill>
              </a:rPr>
              <a:t>/ Tkinter </a:t>
            </a:r>
            <a:r>
              <a:rPr lang="ko-KR" altLang="en-US" sz="1400">
                <a:solidFill>
                  <a:srgbClr val="5F5E58"/>
                </a:solidFill>
              </a:rPr>
              <a:t>실행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11139432" y="6193279"/>
          <a:ext cx="92233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3" imgW="922320" imgH="347400" progId="Package">
                  <p:embed/>
                </p:oleObj>
              </mc:Choice>
              <mc:Fallback>
                <p:oleObj name="포장기 셸 개체" showAsIcon="1" r:id="rId3" imgW="922320" imgH="347400" progId="Package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39432" y="6193279"/>
                        <a:ext cx="922337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273635" y="1792074"/>
            <a:ext cx="4802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지역별 </a:t>
            </a:r>
            <a:r>
              <a:rPr lang="en-US" altLang="ko-KR" sz="1400" b="1">
                <a:latin typeface="Arial (본문)"/>
              </a:rPr>
              <a:t>2019</a:t>
            </a:r>
            <a:r>
              <a:rPr lang="ko-KR" altLang="en-US" sz="1400" b="1">
                <a:latin typeface="Arial (본문)"/>
              </a:rPr>
              <a:t>년에서 </a:t>
            </a:r>
            <a:r>
              <a:rPr lang="en-US" altLang="ko-KR" sz="1400" b="1">
                <a:latin typeface="Arial (본문)"/>
              </a:rPr>
              <a:t>2020</a:t>
            </a:r>
            <a:r>
              <a:rPr lang="ko-KR" altLang="en-US" sz="1400" b="1">
                <a:latin typeface="Arial (본문)"/>
              </a:rPr>
              <a:t>년 사업장 수 변화 </a:t>
            </a:r>
            <a:r>
              <a:rPr lang="en-US" altLang="ko-KR" sz="1400" b="1">
                <a:latin typeface="Arial (본문)"/>
              </a:rPr>
              <a:t>(</a:t>
            </a:r>
            <a:r>
              <a:rPr lang="ko-KR" altLang="en-US" sz="1400" b="1">
                <a:latin typeface="Arial (본문)"/>
              </a:rPr>
              <a:t>소상공인 기준</a:t>
            </a:r>
            <a:r>
              <a:rPr lang="en-US" altLang="ko-KR" sz="1400" b="1">
                <a:latin typeface="Arial (본문)"/>
              </a:rPr>
              <a:t>)</a:t>
            </a:r>
            <a:endParaRPr lang="en-US" altLang="ko-KR" sz="1400" b="1" dirty="0">
              <a:latin typeface="Arial (본문)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635" y="2058697"/>
            <a:ext cx="5788134" cy="482488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1600" y="490061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400" b="1">
                <a:latin typeface="Arial (본문)"/>
              </a:rPr>
              <a:t>[2019-2020</a:t>
            </a:r>
            <a:r>
              <a:rPr lang="ko-KR" altLang="en-US" sz="1400" b="1">
                <a:latin typeface="Arial (본문)"/>
              </a:rPr>
              <a:t>년도 코로나 이전과 이후 총사업장 지역별 확인</a:t>
            </a:r>
            <a:r>
              <a:rPr lang="en-US" altLang="ko-KR" sz="1400" b="1">
                <a:latin typeface="Arial (본문)"/>
              </a:rPr>
              <a:t>]</a:t>
            </a:r>
            <a:endParaRPr lang="en-US" altLang="ko-KR" sz="1400">
              <a:solidFill>
                <a:srgbClr val="5F5E58"/>
              </a:solidFill>
            </a:endParaRPr>
          </a:p>
          <a:p>
            <a:pPr lvl="0"/>
            <a:r>
              <a:rPr lang="en-US" altLang="ko-KR" sz="1400">
                <a:solidFill>
                  <a:srgbClr val="5F5E58"/>
                </a:solidFill>
              </a:rPr>
              <a:t>: </a:t>
            </a:r>
            <a:r>
              <a:rPr lang="ko-KR" altLang="en-US" sz="1400">
                <a:solidFill>
                  <a:srgbClr val="5F5E58"/>
                </a:solidFill>
              </a:rPr>
              <a:t>코로나 국내유행 기점 대비 </a:t>
            </a:r>
            <a:r>
              <a:rPr lang="en-US" altLang="ko-KR" sz="1400">
                <a:solidFill>
                  <a:srgbClr val="5F5E58"/>
                </a:solidFill>
              </a:rPr>
              <a:t>2019</a:t>
            </a:r>
            <a:r>
              <a:rPr lang="ko-KR" altLang="en-US" sz="1400">
                <a:solidFill>
                  <a:srgbClr val="5F5E58"/>
                </a:solidFill>
              </a:rPr>
              <a:t>년과 </a:t>
            </a:r>
            <a:r>
              <a:rPr lang="en-US" altLang="ko-KR" sz="1400">
                <a:solidFill>
                  <a:srgbClr val="5F5E58"/>
                </a:solidFill>
              </a:rPr>
              <a:t>2020</a:t>
            </a:r>
            <a:r>
              <a:rPr lang="ko-KR" altLang="en-US" sz="1400">
                <a:solidFill>
                  <a:srgbClr val="5F5E58"/>
                </a:solidFill>
              </a:rPr>
              <a:t>년을 기준으로 봤을 시</a:t>
            </a:r>
          </a:p>
          <a:p>
            <a:pPr lvl="0"/>
            <a:r>
              <a:rPr lang="ko-KR" altLang="en-US" sz="1400">
                <a:solidFill>
                  <a:srgbClr val="5F5E58"/>
                </a:solidFill>
              </a:rPr>
              <a:t>  각 지역별 사업장은 대체적으로 감소</a:t>
            </a:r>
          </a:p>
          <a:p>
            <a:pPr lvl="0"/>
            <a:r>
              <a:rPr lang="en-US" altLang="ko-KR" sz="1400">
                <a:solidFill>
                  <a:srgbClr val="5F5E58"/>
                </a:solidFill>
              </a:rPr>
              <a:t>: </a:t>
            </a:r>
            <a:r>
              <a:rPr lang="ko-KR" altLang="en-US" sz="1400">
                <a:solidFill>
                  <a:srgbClr val="5F5E58"/>
                </a:solidFill>
              </a:rPr>
              <a:t>특히 서울특별시에서 눈에 띄게 감소 </a:t>
            </a:r>
            <a:endParaRPr lang="en-US" altLang="ko-KR" sz="1400">
              <a:solidFill>
                <a:srgbClr val="5F5E58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313" y="2058697"/>
            <a:ext cx="5811456" cy="47993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313" y="2058698"/>
            <a:ext cx="5811456" cy="479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2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62109" y="1792074"/>
            <a:ext cx="553869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코로나 이전과 이후 변화 분석</a:t>
            </a:r>
            <a:r>
              <a:rPr lang="en-US" altLang="ko-KR" sz="1400" b="1">
                <a:latin typeface="Arial (본문)"/>
              </a:rPr>
              <a:t>1]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#1</a:t>
            </a:r>
            <a:r>
              <a:rPr lang="ko-KR" altLang="en-US" sz="1400">
                <a:solidFill>
                  <a:schemeClr val="accent4"/>
                </a:solidFill>
              </a:rPr>
              <a:t>차 산업 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 1</a:t>
            </a:r>
            <a:r>
              <a:rPr lang="ko-KR" altLang="en-US" sz="1400">
                <a:solidFill>
                  <a:schemeClr val="accent4"/>
                </a:solidFill>
              </a:rPr>
              <a:t>월 마다 주춤하는 양상을 보임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제조업 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  </a:t>
            </a:r>
            <a:r>
              <a:rPr lang="ko-KR" altLang="en-US" sz="1400">
                <a:solidFill>
                  <a:schemeClr val="accent4"/>
                </a:solidFill>
              </a:rPr>
              <a:t>큰 타격 없음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자원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 2020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12</a:t>
            </a:r>
            <a:r>
              <a:rPr lang="ko-KR" altLang="en-US" sz="1400">
                <a:solidFill>
                  <a:schemeClr val="accent4"/>
                </a:solidFill>
              </a:rPr>
              <a:t>월 하락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건설업 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 1</a:t>
            </a:r>
            <a:r>
              <a:rPr lang="ko-KR" altLang="en-US" sz="1400">
                <a:solidFill>
                  <a:schemeClr val="accent4"/>
                </a:solidFill>
              </a:rPr>
              <a:t>월을 기점으로 눈에 띄는 변화 확인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&gt; 1</a:t>
            </a:r>
            <a:r>
              <a:rPr lang="ko-KR" altLang="en-US" sz="1400">
                <a:solidFill>
                  <a:schemeClr val="accent4"/>
                </a:solidFill>
              </a:rPr>
              <a:t>월 이후로 상승하는 것은 재건축이나 리모델링이 이유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도매 및 소매업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큰 타격 없음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 # </a:t>
            </a:r>
            <a:r>
              <a:rPr lang="ko-KR" altLang="en-US" sz="1400">
                <a:solidFill>
                  <a:schemeClr val="accent4"/>
                </a:solidFill>
              </a:rPr>
              <a:t>숙박 및 음식업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 2</a:t>
            </a:r>
            <a:r>
              <a:rPr lang="ko-KR" altLang="en-US" sz="1400">
                <a:solidFill>
                  <a:schemeClr val="accent4"/>
                </a:solidFill>
              </a:rPr>
              <a:t>월을 전후로 급격한 하락세를 보임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&gt; 2020.2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r>
              <a:rPr lang="en-US" altLang="ko-KR" sz="1400">
                <a:solidFill>
                  <a:schemeClr val="accent4"/>
                </a:solidFill>
              </a:rPr>
              <a:t>1</a:t>
            </a:r>
            <a:r>
              <a:rPr lang="ko-KR" altLang="en-US" sz="1400">
                <a:solidFill>
                  <a:schemeClr val="accent4"/>
                </a:solidFill>
              </a:rPr>
              <a:t>차확산 시기</a:t>
            </a:r>
            <a:r>
              <a:rPr lang="en-US" altLang="ko-KR" sz="1400">
                <a:solidFill>
                  <a:schemeClr val="accent4"/>
                </a:solidFill>
              </a:rPr>
              <a:t>,  2020.12</a:t>
            </a:r>
            <a:r>
              <a:rPr lang="ko-KR" altLang="en-US" sz="1400">
                <a:solidFill>
                  <a:schemeClr val="accent4"/>
                </a:solidFill>
              </a:rPr>
              <a:t>월 </a:t>
            </a:r>
            <a:r>
              <a:rPr lang="en-US" altLang="ko-KR" sz="1400">
                <a:solidFill>
                  <a:schemeClr val="accent4"/>
                </a:solidFill>
              </a:rPr>
              <a:t>3</a:t>
            </a:r>
            <a:r>
              <a:rPr lang="ko-KR" altLang="en-US" sz="1400">
                <a:solidFill>
                  <a:schemeClr val="accent4"/>
                </a:solidFill>
              </a:rPr>
              <a:t>차 확산시기에 따른 규제 반영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분석 및 결론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3" y="652394"/>
            <a:ext cx="753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분석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381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코로나 이전과 이후 확인 </a:t>
            </a:r>
            <a:r>
              <a:rPr lang="en-US" altLang="ko-KR" sz="1400">
                <a:solidFill>
                  <a:srgbClr val="5F5E58"/>
                </a:solidFill>
              </a:rPr>
              <a:t>/ Tkinter </a:t>
            </a:r>
            <a:r>
              <a:rPr lang="ko-KR" altLang="en-US" sz="1400">
                <a:solidFill>
                  <a:srgbClr val="5F5E58"/>
                </a:solidFill>
              </a:rPr>
              <a:t>실행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996408"/>
              </p:ext>
            </p:extLst>
          </p:nvPr>
        </p:nvGraphicFramePr>
        <p:xfrm>
          <a:off x="11139432" y="6193279"/>
          <a:ext cx="92233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3" imgW="922320" imgH="347400" progId="Package">
                  <p:embed/>
                </p:oleObj>
              </mc:Choice>
              <mc:Fallback>
                <p:oleObj name="포장기 셸 개체" showAsIcon="1" r:id="rId3" imgW="922320" imgH="347400" progId="Package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39432" y="6193279"/>
                        <a:ext cx="922337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096000" y="1792074"/>
            <a:ext cx="267573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코로나 이전과 이후 변화 분석</a:t>
            </a:r>
            <a:r>
              <a:rPr lang="en-US" altLang="ko-KR" sz="1400" b="1">
                <a:latin typeface="Arial (본문)"/>
              </a:rPr>
              <a:t>2]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운수 및 창고업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코로나로 인한 무역감소 영향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ko-KR" altLang="en-US" sz="1400">
                <a:solidFill>
                  <a:schemeClr val="accent4"/>
                </a:solidFill>
              </a:rPr>
              <a:t> 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임대업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  </a:t>
            </a:r>
            <a:r>
              <a:rPr lang="ko-KR" altLang="en-US" sz="1400">
                <a:solidFill>
                  <a:schemeClr val="accent4"/>
                </a:solidFill>
              </a:rPr>
              <a:t>큰 타격 없음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서비스업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 1</a:t>
            </a:r>
            <a:r>
              <a:rPr lang="ko-KR" altLang="en-US" sz="1400">
                <a:solidFill>
                  <a:schemeClr val="accent4"/>
                </a:solidFill>
              </a:rPr>
              <a:t>월 마다 하락세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부동산 업 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큰 타격 없음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정보통신업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큰 타격 없음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7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분석 및 결론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</a:t>
            </a:r>
            <a:r>
              <a:rPr lang="en-US" altLang="ko-KR" sz="3200" b="1">
                <a:solidFill>
                  <a:schemeClr val="accent4"/>
                </a:solidFill>
              </a:rPr>
              <a:t>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분석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784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</a:t>
            </a:r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코로나 이전과 이후를 중심으로 소상공인 업종 추이 확인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8576" t="29402" r="54061" b="10314"/>
          <a:stretch/>
        </p:blipFill>
        <p:spPr>
          <a:xfrm>
            <a:off x="101600" y="2051287"/>
            <a:ext cx="5994400" cy="474912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2522" y="1743510"/>
            <a:ext cx="3278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업종별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 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연도기준 사업장 데이터 시각화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29104" y="4964647"/>
            <a:ext cx="56873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분석 내용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소상공인의 업종별 코로나 폐업을 확인해본 결과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>
                <a:solidFill>
                  <a:schemeClr val="accent4"/>
                </a:solidFill>
              </a:rPr>
              <a:t>눈에띄게 감소한 업종은 건설업</a:t>
            </a:r>
            <a:endParaRPr lang="en-US" altLang="ko-KR" sz="140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chemeClr val="accent4"/>
                </a:solidFill>
              </a:rPr>
              <a:t>2019</a:t>
            </a:r>
            <a:r>
              <a:rPr lang="ko-KR" altLang="en-US" sz="1400">
                <a:solidFill>
                  <a:schemeClr val="accent4"/>
                </a:solidFill>
              </a:rPr>
              <a:t>년과 </a:t>
            </a:r>
            <a:r>
              <a:rPr lang="en-US" altLang="ko-KR" sz="1400">
                <a:solidFill>
                  <a:schemeClr val="accent4"/>
                </a:solidFill>
              </a:rPr>
              <a:t>2020</a:t>
            </a:r>
            <a:r>
              <a:rPr lang="ko-KR" altLang="en-US" sz="1400">
                <a:solidFill>
                  <a:schemeClr val="accent4"/>
                </a:solidFill>
              </a:rPr>
              <a:t>년 모두 </a:t>
            </a:r>
            <a:r>
              <a:rPr lang="en-US" altLang="ko-KR" sz="1400">
                <a:solidFill>
                  <a:schemeClr val="accent4"/>
                </a:solidFill>
              </a:rPr>
              <a:t>1</a:t>
            </a:r>
            <a:r>
              <a:rPr lang="ko-KR" altLang="en-US" sz="1400">
                <a:solidFill>
                  <a:schemeClr val="accent4"/>
                </a:solidFill>
              </a:rPr>
              <a:t>월을 기점으로 급격히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     하락하는 양상을 띔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56497"/>
            <a:ext cx="6010275" cy="26586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29104" y="1743510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업종 범주 확인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0994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데이터 소개 및 전처리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</a:t>
            </a:r>
            <a:r>
              <a:rPr lang="en-US" altLang="ko-KR" sz="3200" b="1">
                <a:solidFill>
                  <a:schemeClr val="accent4"/>
                </a:solidFill>
              </a:rPr>
              <a:t>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분석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784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업종별 연도기준 사업장 데이터 전처리</a:t>
            </a:r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코로나 이전과 이후를 중심으로 소상공인 업종 추이 확인 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8576" t="64543" r="54061" b="10314"/>
          <a:stretch/>
        </p:blipFill>
        <p:spPr>
          <a:xfrm>
            <a:off x="162109" y="2582296"/>
            <a:ext cx="5994400" cy="198075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7795" y="1743510"/>
            <a:ext cx="5663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</a:t>
            </a:r>
            <a:r>
              <a:rPr lang="ko-KR" altLang="en-US" sz="1400" b="1">
                <a:solidFill>
                  <a:schemeClr val="accent2"/>
                </a:solidFill>
                <a:latin typeface="Arial (본문)"/>
              </a:rPr>
              <a:t>재난지원금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 지급 및 </a:t>
            </a:r>
            <a:r>
              <a:rPr lang="ko-KR" altLang="en-US" sz="1400" b="1">
                <a:solidFill>
                  <a:srgbClr val="FF0066"/>
                </a:solidFill>
                <a:latin typeface="Arial (본문)"/>
              </a:rPr>
              <a:t>사회적 거리두기 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시행에 따른 소상공인  추세 확인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29104" y="1743510"/>
            <a:ext cx="1149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[4</a:t>
            </a:r>
            <a:r>
              <a:rPr lang="ko-KR" altLang="en-US" sz="1400" b="1">
                <a:solidFill>
                  <a:prstClr val="black"/>
                </a:solidFill>
                <a:latin typeface="Arial (본문)"/>
              </a:rPr>
              <a:t>단계 구분</a:t>
            </a:r>
            <a:r>
              <a:rPr lang="en-US" altLang="ko-KR" sz="1400" b="1">
                <a:solidFill>
                  <a:prstClr val="black"/>
                </a:solidFill>
                <a:latin typeface="Arial (본문)"/>
              </a:rPr>
              <a:t>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4720" y="2080387"/>
            <a:ext cx="1242648" cy="27699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8</a:t>
            </a:r>
            <a:r>
              <a:rPr lang="ko-KR" altLang="en-US"/>
              <a:t>월 </a:t>
            </a:r>
            <a:r>
              <a:rPr lang="en-US" altLang="ko-KR"/>
              <a:t>1</a:t>
            </a:r>
            <a:r>
              <a:rPr lang="ko-KR" altLang="en-US"/>
              <a:t>차</a:t>
            </a:r>
            <a:endParaRPr lang="en-US" altLang="ko-KR"/>
          </a:p>
        </p:txBody>
      </p:sp>
      <p:sp>
        <p:nvSpPr>
          <p:cNvPr id="17" name="TextBox 16"/>
          <p:cNvSpPr txBox="1"/>
          <p:nvPr/>
        </p:nvSpPr>
        <p:spPr>
          <a:xfrm>
            <a:off x="3020990" y="2372253"/>
            <a:ext cx="1285929" cy="27699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9</a:t>
            </a:r>
            <a:r>
              <a:rPr lang="ko-KR" altLang="en-US"/>
              <a:t>월  </a:t>
            </a:r>
            <a:r>
              <a:rPr lang="en-US" altLang="ko-KR"/>
              <a:t>2</a:t>
            </a:r>
            <a:r>
              <a:rPr lang="ko-KR" altLang="en-US"/>
              <a:t>차</a:t>
            </a:r>
            <a:endParaRPr lang="en-US" altLang="ko-KR"/>
          </a:p>
        </p:txBody>
      </p:sp>
      <p:sp>
        <p:nvSpPr>
          <p:cNvPr id="18" name="TextBox 17"/>
          <p:cNvSpPr txBox="1"/>
          <p:nvPr/>
        </p:nvSpPr>
        <p:spPr>
          <a:xfrm>
            <a:off x="3989640" y="2065526"/>
            <a:ext cx="1285929" cy="27699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/>
              <a:t>2021</a:t>
            </a:r>
            <a:r>
              <a:rPr lang="ko-KR" altLang="en-US"/>
              <a:t>년 </a:t>
            </a:r>
            <a:r>
              <a:rPr lang="en-US" altLang="ko-KR"/>
              <a:t>1</a:t>
            </a:r>
            <a:r>
              <a:rPr lang="ko-KR" altLang="en-US"/>
              <a:t>월  </a:t>
            </a:r>
            <a:r>
              <a:rPr lang="en-US" altLang="ko-KR"/>
              <a:t>3</a:t>
            </a:r>
            <a:r>
              <a:rPr lang="ko-KR" altLang="en-US"/>
              <a:t>차</a:t>
            </a:r>
            <a:endParaRPr lang="en-US" altLang="ko-KR"/>
          </a:p>
        </p:txBody>
      </p:sp>
      <p:sp>
        <p:nvSpPr>
          <p:cNvPr id="19" name="TextBox 18"/>
          <p:cNvSpPr txBox="1"/>
          <p:nvPr/>
        </p:nvSpPr>
        <p:spPr>
          <a:xfrm>
            <a:off x="4756183" y="2363272"/>
            <a:ext cx="1285929" cy="27699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/>
              <a:t>2021</a:t>
            </a:r>
            <a:r>
              <a:rPr lang="ko-KR" altLang="en-US"/>
              <a:t>년 </a:t>
            </a:r>
            <a:r>
              <a:rPr lang="en-US" altLang="ko-KR"/>
              <a:t>4</a:t>
            </a:r>
            <a:r>
              <a:rPr lang="ko-KR" altLang="en-US"/>
              <a:t>월  </a:t>
            </a:r>
            <a:r>
              <a:rPr lang="en-US" altLang="ko-KR"/>
              <a:t>4</a:t>
            </a:r>
            <a:r>
              <a:rPr lang="ko-KR" altLang="en-US"/>
              <a:t>차</a:t>
            </a:r>
            <a:endParaRPr lang="en-US" altLang="ko-KR"/>
          </a:p>
        </p:txBody>
      </p:sp>
      <p:sp>
        <p:nvSpPr>
          <p:cNvPr id="20" name="TextBox 19"/>
          <p:cNvSpPr txBox="1"/>
          <p:nvPr/>
        </p:nvSpPr>
        <p:spPr>
          <a:xfrm>
            <a:off x="422522" y="4641311"/>
            <a:ext cx="2475358" cy="276999"/>
          </a:xfrm>
          <a:prstGeom prst="rect">
            <a:avLst/>
          </a:prstGeom>
          <a:ln>
            <a:solidFill>
              <a:srgbClr val="FF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</a:rPr>
              <a:t>2020</a:t>
            </a:r>
            <a:r>
              <a:rPr lang="ko-KR" altLang="en-US" sz="1200">
                <a:solidFill>
                  <a:schemeClr val="tx1"/>
                </a:solidFill>
              </a:rPr>
              <a:t>년 </a:t>
            </a:r>
            <a:r>
              <a:rPr lang="en-US" altLang="ko-KR" sz="1200">
                <a:solidFill>
                  <a:schemeClr val="tx1"/>
                </a:solidFill>
              </a:rPr>
              <a:t>5</a:t>
            </a:r>
            <a:r>
              <a:rPr lang="ko-KR" altLang="en-US" sz="1200">
                <a:solidFill>
                  <a:schemeClr val="tx1"/>
                </a:solidFill>
              </a:rPr>
              <a:t>월  사회적거리두기 시행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2522" y="4958937"/>
            <a:ext cx="3039615" cy="276999"/>
          </a:xfrm>
          <a:prstGeom prst="rect">
            <a:avLst/>
          </a:prstGeom>
          <a:ln>
            <a:solidFill>
              <a:srgbClr val="FF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</a:rPr>
              <a:t>2020</a:t>
            </a:r>
            <a:r>
              <a:rPr lang="ko-KR" altLang="en-US" sz="1200">
                <a:solidFill>
                  <a:schemeClr val="tx1"/>
                </a:solidFill>
              </a:rPr>
              <a:t>년 </a:t>
            </a:r>
            <a:r>
              <a:rPr lang="en-US" altLang="ko-KR" sz="1200">
                <a:solidFill>
                  <a:schemeClr val="tx1"/>
                </a:solidFill>
              </a:rPr>
              <a:t>8</a:t>
            </a:r>
            <a:r>
              <a:rPr lang="ko-KR" altLang="en-US" sz="1200">
                <a:solidFill>
                  <a:schemeClr val="tx1"/>
                </a:solidFill>
              </a:rPr>
              <a:t>월  사회적 거리두기 격상 </a:t>
            </a:r>
            <a:r>
              <a:rPr lang="en-US" altLang="ko-KR" sz="1200">
                <a:solidFill>
                  <a:schemeClr val="tx1"/>
                </a:solidFill>
              </a:rPr>
              <a:t>2</a:t>
            </a:r>
            <a:r>
              <a:rPr lang="ko-KR" altLang="en-US" sz="1200">
                <a:solidFill>
                  <a:schemeClr val="tx1"/>
                </a:solidFill>
              </a:rPr>
              <a:t>단계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2522" y="5567906"/>
            <a:ext cx="3039615" cy="276999"/>
          </a:xfrm>
          <a:prstGeom prst="rect">
            <a:avLst/>
          </a:prstGeom>
          <a:ln>
            <a:solidFill>
              <a:srgbClr val="FF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</a:rPr>
              <a:t>2020</a:t>
            </a:r>
            <a:r>
              <a:rPr lang="ko-KR" altLang="en-US" sz="1200">
                <a:solidFill>
                  <a:schemeClr val="tx1"/>
                </a:solidFill>
              </a:rPr>
              <a:t>년 </a:t>
            </a:r>
            <a:r>
              <a:rPr lang="en-US" altLang="ko-KR" sz="1200">
                <a:solidFill>
                  <a:schemeClr val="tx1"/>
                </a:solidFill>
              </a:rPr>
              <a:t>10</a:t>
            </a:r>
            <a:r>
              <a:rPr lang="ko-KR" altLang="en-US" sz="1200">
                <a:solidFill>
                  <a:schemeClr val="tx1"/>
                </a:solidFill>
              </a:rPr>
              <a:t>월  사회적 거리두기 하향 </a:t>
            </a:r>
            <a:r>
              <a:rPr lang="en-US" altLang="ko-KR" sz="1200">
                <a:solidFill>
                  <a:schemeClr val="tx1"/>
                </a:solidFill>
              </a:rPr>
              <a:t>1</a:t>
            </a:r>
            <a:r>
              <a:rPr lang="ko-KR" altLang="en-US" sz="1200">
                <a:solidFill>
                  <a:schemeClr val="tx1"/>
                </a:solidFill>
              </a:rPr>
              <a:t>단계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2522" y="5873854"/>
            <a:ext cx="3039615" cy="276999"/>
          </a:xfrm>
          <a:prstGeom prst="rect">
            <a:avLst/>
          </a:prstGeom>
          <a:ln>
            <a:solidFill>
              <a:srgbClr val="FF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12</a:t>
            </a:r>
            <a:r>
              <a:rPr lang="ko-KR" altLang="en-US"/>
              <a:t>월  사회적 거리두기 상향 </a:t>
            </a:r>
            <a:r>
              <a:rPr lang="en-US" altLang="ko-KR"/>
              <a:t>2</a:t>
            </a:r>
            <a:r>
              <a:rPr lang="ko-KR" altLang="en-US"/>
              <a:t>단계</a:t>
            </a:r>
            <a:endParaRPr lang="en-US" altLang="ko-KR"/>
          </a:p>
        </p:txBody>
      </p:sp>
      <p:sp>
        <p:nvSpPr>
          <p:cNvPr id="25" name="TextBox 24"/>
          <p:cNvSpPr txBox="1"/>
          <p:nvPr/>
        </p:nvSpPr>
        <p:spPr>
          <a:xfrm>
            <a:off x="422522" y="6179802"/>
            <a:ext cx="3082895" cy="276999"/>
          </a:xfrm>
          <a:prstGeom prst="rect">
            <a:avLst/>
          </a:prstGeom>
          <a:ln>
            <a:solidFill>
              <a:srgbClr val="FF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</a:rPr>
              <a:t>2021</a:t>
            </a:r>
            <a:r>
              <a:rPr lang="ko-KR" altLang="en-US" sz="1200">
                <a:solidFill>
                  <a:schemeClr val="tx1"/>
                </a:solidFill>
              </a:rPr>
              <a:t>년 </a:t>
            </a:r>
            <a:r>
              <a:rPr lang="en-US" altLang="ko-KR" sz="1200">
                <a:solidFill>
                  <a:schemeClr val="tx1"/>
                </a:solidFill>
              </a:rPr>
              <a:t>2</a:t>
            </a:r>
            <a:r>
              <a:rPr lang="ko-KR" altLang="en-US" sz="1200">
                <a:solidFill>
                  <a:schemeClr val="tx1"/>
                </a:solidFill>
              </a:rPr>
              <a:t>월  사회적 거리두기 하향 </a:t>
            </a:r>
            <a:r>
              <a:rPr lang="en-US" altLang="ko-KR" sz="1200">
                <a:solidFill>
                  <a:schemeClr val="tx1"/>
                </a:solidFill>
              </a:rPr>
              <a:t>1.5</a:t>
            </a:r>
            <a:r>
              <a:rPr lang="ko-KR" altLang="en-US" sz="1200">
                <a:solidFill>
                  <a:schemeClr val="tx1"/>
                </a:solidFill>
              </a:rPr>
              <a:t>단계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2522" y="6485751"/>
            <a:ext cx="4108817" cy="276999"/>
          </a:xfrm>
          <a:prstGeom prst="rect">
            <a:avLst/>
          </a:prstGeom>
          <a:ln>
            <a:solidFill>
              <a:srgbClr val="FF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</a:rPr>
              <a:t>2021</a:t>
            </a:r>
            <a:r>
              <a:rPr lang="ko-KR" altLang="en-US" sz="1200">
                <a:solidFill>
                  <a:schemeClr val="tx1"/>
                </a:solidFill>
              </a:rPr>
              <a:t>년 </a:t>
            </a:r>
            <a:r>
              <a:rPr lang="en-US" altLang="ko-KR" sz="1200">
                <a:solidFill>
                  <a:schemeClr val="tx1"/>
                </a:solidFill>
              </a:rPr>
              <a:t>7</a:t>
            </a:r>
            <a:r>
              <a:rPr lang="ko-KR" altLang="en-US" sz="1200">
                <a:solidFill>
                  <a:schemeClr val="tx1"/>
                </a:solidFill>
              </a:rPr>
              <a:t>월  사회적 거리두기 상향 </a:t>
            </a:r>
            <a:r>
              <a:rPr lang="en-US" altLang="ko-KR" sz="1200">
                <a:solidFill>
                  <a:schemeClr val="tx1"/>
                </a:solidFill>
              </a:rPr>
              <a:t>2</a:t>
            </a:r>
            <a:r>
              <a:rPr lang="ko-KR" altLang="en-US" sz="1200">
                <a:solidFill>
                  <a:schemeClr val="tx1"/>
                </a:solidFill>
              </a:rPr>
              <a:t>단계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수도권은 </a:t>
            </a:r>
            <a:r>
              <a:rPr lang="en-US" altLang="ko-KR" sz="1200">
                <a:solidFill>
                  <a:schemeClr val="tx1"/>
                </a:solidFill>
              </a:rPr>
              <a:t>4</a:t>
            </a:r>
            <a:r>
              <a:rPr lang="ko-KR" altLang="en-US" sz="1200">
                <a:solidFill>
                  <a:schemeClr val="tx1"/>
                </a:solidFill>
              </a:rPr>
              <a:t>단계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24196"/>
          <a:stretch/>
        </p:blipFill>
        <p:spPr>
          <a:xfrm>
            <a:off x="6348449" y="2108432"/>
            <a:ext cx="5316571" cy="3368443"/>
          </a:xfrm>
          <a:prstGeom prst="rect">
            <a:avLst/>
          </a:prstGeom>
        </p:spPr>
      </p:pic>
      <p:cxnSp>
        <p:nvCxnSpPr>
          <p:cNvPr id="15" name="꺾인 연결선 14"/>
          <p:cNvCxnSpPr>
            <a:stCxn id="20" idx="3"/>
          </p:cNvCxnSpPr>
          <p:nvPr/>
        </p:nvCxnSpPr>
        <p:spPr>
          <a:xfrm flipV="1">
            <a:off x="2897880" y="4177138"/>
            <a:ext cx="145929" cy="602673"/>
          </a:xfrm>
          <a:prstGeom prst="bentConnector2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1" idx="3"/>
          </p:cNvCxnSpPr>
          <p:nvPr/>
        </p:nvCxnSpPr>
        <p:spPr>
          <a:xfrm flipV="1">
            <a:off x="3462137" y="3878735"/>
            <a:ext cx="191940" cy="1218702"/>
          </a:xfrm>
          <a:prstGeom prst="bentConnector2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2" idx="3"/>
          </p:cNvCxnSpPr>
          <p:nvPr/>
        </p:nvCxnSpPr>
        <p:spPr>
          <a:xfrm flipH="1" flipV="1">
            <a:off x="3888374" y="4048125"/>
            <a:ext cx="537167" cy="1352333"/>
          </a:xfrm>
          <a:prstGeom prst="bentConnector4">
            <a:avLst>
              <a:gd name="adj1" fmla="val 99299"/>
              <a:gd name="adj2" fmla="val 55121"/>
            </a:avLst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3" idx="3"/>
          </p:cNvCxnSpPr>
          <p:nvPr/>
        </p:nvCxnSpPr>
        <p:spPr>
          <a:xfrm flipV="1">
            <a:off x="3462137" y="4056277"/>
            <a:ext cx="640930" cy="1650129"/>
          </a:xfrm>
          <a:prstGeom prst="bentConnector2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2522" y="5261958"/>
            <a:ext cx="4003019" cy="276999"/>
          </a:xfrm>
          <a:prstGeom prst="rect">
            <a:avLst/>
          </a:prstGeom>
          <a:ln>
            <a:solidFill>
              <a:srgbClr val="FF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</a:rPr>
              <a:t>2020</a:t>
            </a:r>
            <a:r>
              <a:rPr lang="ko-KR" altLang="en-US" sz="1200">
                <a:solidFill>
                  <a:schemeClr val="tx1"/>
                </a:solidFill>
              </a:rPr>
              <a:t>년 </a:t>
            </a:r>
            <a:r>
              <a:rPr lang="en-US" altLang="ko-KR" sz="1200">
                <a:solidFill>
                  <a:schemeClr val="tx1"/>
                </a:solidFill>
              </a:rPr>
              <a:t>9</a:t>
            </a:r>
            <a:r>
              <a:rPr lang="ko-KR" altLang="en-US" sz="1200">
                <a:solidFill>
                  <a:schemeClr val="tx1"/>
                </a:solidFill>
              </a:rPr>
              <a:t>월  사회적 거리두기 격상 </a:t>
            </a:r>
            <a:r>
              <a:rPr lang="en-US" altLang="ko-KR" sz="1200">
                <a:solidFill>
                  <a:schemeClr val="tx1"/>
                </a:solidFill>
              </a:rPr>
              <a:t>2.5</a:t>
            </a:r>
            <a:r>
              <a:rPr lang="ko-KR" altLang="en-US" sz="1200">
                <a:solidFill>
                  <a:schemeClr val="tx1"/>
                </a:solidFill>
              </a:rPr>
              <a:t>단계 </a:t>
            </a:r>
            <a:r>
              <a:rPr lang="en-US" altLang="ko-KR" sz="1200">
                <a:solidFill>
                  <a:schemeClr val="tx1"/>
                </a:solidFill>
              </a:rPr>
              <a:t>&gt; </a:t>
            </a:r>
            <a:r>
              <a:rPr lang="ko-KR" altLang="en-US" sz="1200">
                <a:solidFill>
                  <a:schemeClr val="tx1"/>
                </a:solidFill>
              </a:rPr>
              <a:t>하향 </a:t>
            </a:r>
            <a:r>
              <a:rPr lang="en-US" altLang="ko-KR" sz="1200">
                <a:solidFill>
                  <a:schemeClr val="tx1"/>
                </a:solidFill>
              </a:rPr>
              <a:t>2</a:t>
            </a:r>
            <a:r>
              <a:rPr lang="ko-KR" altLang="en-US" sz="1200">
                <a:solidFill>
                  <a:schemeClr val="tx1"/>
                </a:solidFill>
              </a:rPr>
              <a:t>단계</a:t>
            </a:r>
            <a:endParaRPr lang="en-US" altLang="ko-KR" sz="1200">
              <a:solidFill>
                <a:schemeClr val="tx1"/>
              </a:solidFill>
            </a:endParaRPr>
          </a:p>
        </p:txBody>
      </p:sp>
      <p:cxnSp>
        <p:nvCxnSpPr>
          <p:cNvPr id="44" name="꺾인 연결선 43"/>
          <p:cNvCxnSpPr>
            <a:stCxn id="24" idx="3"/>
          </p:cNvCxnSpPr>
          <p:nvPr/>
        </p:nvCxnSpPr>
        <p:spPr>
          <a:xfrm flipV="1">
            <a:off x="3462137" y="3846348"/>
            <a:ext cx="1069202" cy="2166006"/>
          </a:xfrm>
          <a:prstGeom prst="bentConnector2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꺾인 연결선 46"/>
          <p:cNvCxnSpPr/>
          <p:nvPr/>
        </p:nvCxnSpPr>
        <p:spPr>
          <a:xfrm flipV="1">
            <a:off x="3486367" y="3579404"/>
            <a:ext cx="1457932" cy="2738898"/>
          </a:xfrm>
          <a:prstGeom prst="bentConnector2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7" idx="3"/>
          </p:cNvCxnSpPr>
          <p:nvPr/>
        </p:nvCxnSpPr>
        <p:spPr>
          <a:xfrm flipV="1">
            <a:off x="4531339" y="4321541"/>
            <a:ext cx="1485840" cy="2302710"/>
          </a:xfrm>
          <a:prstGeom prst="bentConnector2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꺾인 연결선 57"/>
          <p:cNvCxnSpPr/>
          <p:nvPr/>
        </p:nvCxnSpPr>
        <p:spPr>
          <a:xfrm rot="16200000" flipH="1">
            <a:off x="2574785" y="2757595"/>
            <a:ext cx="1469831" cy="6777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7" idx="2"/>
          </p:cNvCxnSpPr>
          <p:nvPr/>
        </p:nvCxnSpPr>
        <p:spPr>
          <a:xfrm rot="16200000" flipH="1">
            <a:off x="3067270" y="3245936"/>
            <a:ext cx="1398873" cy="205503"/>
          </a:xfrm>
          <a:prstGeom prst="bentConnector3">
            <a:avLst>
              <a:gd name="adj1" fmla="val 254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/>
          <p:nvPr/>
        </p:nvCxnSpPr>
        <p:spPr>
          <a:xfrm rot="16200000" flipH="1">
            <a:off x="4431841" y="2514294"/>
            <a:ext cx="461905" cy="1480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/>
          <p:nvPr/>
        </p:nvCxnSpPr>
        <p:spPr>
          <a:xfrm rot="5400000">
            <a:off x="4667868" y="3336193"/>
            <a:ext cx="1398873" cy="249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9163050" y="6485751"/>
            <a:ext cx="296227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329104" y="5476875"/>
            <a:ext cx="5335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분석 내용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재난지원금이 투입되고 난 다음달 폐업상승이 완충되거나 떨어지는 효과가 있었음</a:t>
            </a:r>
            <a:r>
              <a:rPr lang="en-US" altLang="ko-KR" sz="1400">
                <a:solidFill>
                  <a:schemeClr val="accent4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사회적 거리두기와 재난지원금 지원이 병행했을 때는 폐업한   사업장의 수가 크지 않았음 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ko-KR" altLang="en-US" sz="1400">
              <a:solidFill>
                <a:schemeClr val="accent4"/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1984098" y="2750192"/>
            <a:ext cx="8040" cy="1640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506637" y="2382457"/>
            <a:ext cx="1002197" cy="2769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/>
              <a:t>2019</a:t>
            </a:r>
            <a:r>
              <a:rPr lang="ko-KR" altLang="en-US"/>
              <a:t>년</a:t>
            </a:r>
            <a:r>
              <a:rPr lang="en-US" altLang="ko-KR"/>
              <a:t>12</a:t>
            </a:r>
            <a:r>
              <a:rPr lang="ko-KR" altLang="en-US"/>
              <a:t>월</a:t>
            </a:r>
            <a:endParaRPr lang="en-US" altLang="ko-KR"/>
          </a:p>
        </p:txBody>
      </p:sp>
      <p:sp>
        <p:nvSpPr>
          <p:cNvPr id="79" name="직사각형 78"/>
          <p:cNvSpPr/>
          <p:nvPr/>
        </p:nvSpPr>
        <p:spPr>
          <a:xfrm>
            <a:off x="7991475" y="2342525"/>
            <a:ext cx="971550" cy="1157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119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753600" y="6553200"/>
            <a:ext cx="24384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분석 및 결론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2300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결과 및 분석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>
                <a:solidFill>
                  <a:srgbClr val="5F5E58"/>
                </a:solidFill>
              </a:rPr>
              <a:t>결과 및 분석</a:t>
            </a:r>
            <a:endParaRPr lang="ko-KR" altLang="en-US" sz="1400" dirty="0">
              <a:solidFill>
                <a:srgbClr val="5F5E5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700" y="1792074"/>
            <a:ext cx="11976100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 및 분석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pPr lvl="0"/>
            <a:endParaRPr lang="en-US" altLang="ko-KR" sz="1400">
              <a:solidFill>
                <a:srgbClr val="5F5E58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연도별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-  2019</a:t>
            </a:r>
            <a:r>
              <a:rPr lang="ko-KR" altLang="en-US" sz="1400">
                <a:solidFill>
                  <a:schemeClr val="accent4"/>
                </a:solidFill>
              </a:rPr>
              <a:t>년</a:t>
            </a:r>
            <a:r>
              <a:rPr lang="ko-KR" altLang="en-US" sz="1400">
                <a:solidFill>
                  <a:srgbClr val="FF0066"/>
                </a:solidFill>
              </a:rPr>
              <a:t> </a:t>
            </a:r>
            <a:r>
              <a:rPr lang="en-US" altLang="ko-KR" sz="1400">
                <a:solidFill>
                  <a:srgbClr val="FF0066"/>
                </a:solidFill>
              </a:rPr>
              <a:t>11672</a:t>
            </a:r>
            <a:r>
              <a:rPr lang="ko-KR" altLang="en-US" sz="1400">
                <a:solidFill>
                  <a:srgbClr val="FF0066"/>
                </a:solidFill>
              </a:rPr>
              <a:t>개 </a:t>
            </a:r>
            <a:r>
              <a:rPr lang="en-US" altLang="ko-KR" sz="1400">
                <a:solidFill>
                  <a:schemeClr val="accent4"/>
                </a:solidFill>
              </a:rPr>
              <a:t>2020</a:t>
            </a:r>
            <a:r>
              <a:rPr lang="ko-KR" altLang="en-US" sz="1400">
                <a:solidFill>
                  <a:schemeClr val="accent4"/>
                </a:solidFill>
              </a:rPr>
              <a:t>년</a:t>
            </a:r>
            <a:r>
              <a:rPr lang="ko-KR" altLang="en-US" sz="1400">
                <a:solidFill>
                  <a:srgbClr val="FF0066"/>
                </a:solidFill>
              </a:rPr>
              <a:t> </a:t>
            </a:r>
            <a:r>
              <a:rPr lang="en-US" altLang="ko-KR" sz="1400">
                <a:solidFill>
                  <a:srgbClr val="FF0066"/>
                </a:solidFill>
              </a:rPr>
              <a:t>11216</a:t>
            </a:r>
            <a:r>
              <a:rPr lang="ko-KR" altLang="en-US" sz="1400">
                <a:solidFill>
                  <a:srgbClr val="FF0066"/>
                </a:solidFill>
              </a:rPr>
              <a:t>개로 하락세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업종별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제조업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임대업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도소매업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부동산업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정보통신업은 타격이 없었음</a:t>
            </a:r>
            <a:r>
              <a:rPr lang="en-US" altLang="ko-KR" sz="1400">
                <a:solidFill>
                  <a:schemeClr val="accent4"/>
                </a:solidFill>
              </a:rPr>
              <a:t>.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특히 숙박 및 음식업에서 코로나 규제에 민감함을 보임</a:t>
            </a:r>
            <a:endParaRPr lang="en-US" altLang="ko-KR" sz="1400">
              <a:solidFill>
                <a:schemeClr val="accent4"/>
              </a:solidFill>
            </a:endParaRPr>
          </a:p>
          <a:p>
            <a:pPr marL="285750" lvl="0" indent="-285750">
              <a:buFontTx/>
              <a:buChar char="-"/>
            </a:pPr>
            <a:endParaRPr lang="en-US" altLang="ko-KR" sz="1400">
              <a:solidFill>
                <a:schemeClr val="accent4"/>
              </a:solidFill>
            </a:endParaRPr>
          </a:p>
          <a:p>
            <a:pPr lvl="1"/>
            <a:r>
              <a:rPr lang="en-US" altLang="ko-KR" sz="1400">
                <a:solidFill>
                  <a:schemeClr val="accent4"/>
                </a:solidFill>
              </a:rPr>
              <a:t>&gt; </a:t>
            </a:r>
            <a:r>
              <a:rPr lang="ko-KR" altLang="en-US" sz="1400">
                <a:solidFill>
                  <a:schemeClr val="accent4"/>
                </a:solidFill>
              </a:rPr>
              <a:t>임대업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부동산업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정보통신업과 같이 비대면 혹은 소수를 대상으로 서비스 하는 업종은 비교적 코로나의 영향을 덜 받음 </a:t>
            </a:r>
            <a:endParaRPr lang="en-US" altLang="ko-KR" sz="1400">
              <a:solidFill>
                <a:schemeClr val="accent4"/>
              </a:solidFill>
            </a:endParaRPr>
          </a:p>
          <a:p>
            <a:pPr lvl="1"/>
            <a:r>
              <a:rPr lang="en-US" altLang="ko-KR" sz="1400">
                <a:solidFill>
                  <a:schemeClr val="accent4"/>
                </a:solidFill>
              </a:rPr>
              <a:t>   </a:t>
            </a:r>
            <a:r>
              <a:rPr lang="ko-KR" altLang="en-US" sz="1400">
                <a:solidFill>
                  <a:schemeClr val="accent4"/>
                </a:solidFill>
              </a:rPr>
              <a:t>따라서 비대면 혹은 소수를 대상으로 한 창업이 타 업종에 비해 비교적 시장에서 살아남을 확률이 높음</a:t>
            </a:r>
            <a:r>
              <a:rPr lang="en-US" altLang="ko-KR" sz="140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altLang="ko-KR" sz="1400">
                <a:solidFill>
                  <a:schemeClr val="accent4"/>
                </a:solidFill>
              </a:rPr>
              <a:t>   </a:t>
            </a:r>
            <a:r>
              <a:rPr lang="ko-KR" altLang="en-US" sz="1400">
                <a:solidFill>
                  <a:schemeClr val="accent4"/>
                </a:solidFill>
              </a:rPr>
              <a:t>취업시장 또한 마찬가지</a:t>
            </a:r>
            <a:r>
              <a:rPr lang="en-US" altLang="ko-KR" sz="1400">
                <a:solidFill>
                  <a:schemeClr val="accent4"/>
                </a:solidFill>
              </a:rPr>
              <a:t>.      </a:t>
            </a:r>
          </a:p>
          <a:p>
            <a:pPr lvl="1"/>
            <a:endParaRPr lang="en-US" altLang="ko-KR" sz="1400">
              <a:solidFill>
                <a:schemeClr val="accent4"/>
              </a:solidFill>
            </a:endParaRPr>
          </a:p>
          <a:p>
            <a:pPr lvl="1"/>
            <a:r>
              <a:rPr lang="en-US" altLang="ko-KR" sz="1400">
                <a:solidFill>
                  <a:schemeClr val="accent4"/>
                </a:solidFill>
              </a:rPr>
              <a:t>&gt; </a:t>
            </a:r>
            <a:r>
              <a:rPr lang="ko-KR" altLang="en-US" sz="1400">
                <a:solidFill>
                  <a:schemeClr val="accent4"/>
                </a:solidFill>
              </a:rPr>
              <a:t>소상공인은 재난지원금 지원 없이 사회적 거리두기 규제에 매우 취약</a:t>
            </a:r>
            <a:r>
              <a:rPr lang="en-US" altLang="ko-KR" sz="1400">
                <a:solidFill>
                  <a:schemeClr val="accent4"/>
                </a:solidFill>
              </a:rPr>
              <a:t>. </a:t>
            </a:r>
          </a:p>
          <a:p>
            <a:pPr lvl="1"/>
            <a:r>
              <a:rPr lang="ko-KR" altLang="en-US" sz="1400">
                <a:solidFill>
                  <a:schemeClr val="accent4"/>
                </a:solidFill>
              </a:rPr>
              <a:t>   사회적 거리두기는 소상공인에게 큰 타격을 주지만 재난지원금을 지급하면 이가 완충되는 효과를 볼 수 있었음</a:t>
            </a:r>
            <a:r>
              <a:rPr lang="en-US" altLang="ko-KR" sz="1400">
                <a:solidFill>
                  <a:schemeClr val="accent4"/>
                </a:solidFill>
              </a:rPr>
              <a:t>.</a:t>
            </a:r>
            <a:endParaRPr lang="ko-KR" altLang="en-US" sz="1400">
              <a:solidFill>
                <a:schemeClr val="accent4"/>
              </a:solidFill>
            </a:endParaRPr>
          </a:p>
          <a:p>
            <a:pPr lvl="1"/>
            <a:r>
              <a:rPr lang="ko-KR" altLang="en-US" sz="1400">
                <a:solidFill>
                  <a:schemeClr val="accent4"/>
                </a:solidFill>
              </a:rPr>
              <a:t>   다만 </a:t>
            </a:r>
            <a:r>
              <a:rPr lang="en-US" altLang="ko-KR" sz="1400">
                <a:solidFill>
                  <a:schemeClr val="accent4"/>
                </a:solidFill>
              </a:rPr>
              <a:t>2020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1</a:t>
            </a:r>
            <a:r>
              <a:rPr lang="ko-KR" altLang="en-US" sz="1400">
                <a:solidFill>
                  <a:schemeClr val="accent4"/>
                </a:solidFill>
              </a:rPr>
              <a:t>월 재난지원금 지원 없이 사회적 거리두기 </a:t>
            </a:r>
            <a:r>
              <a:rPr lang="en-US" altLang="ko-KR" sz="1400">
                <a:solidFill>
                  <a:schemeClr val="accent4"/>
                </a:solidFill>
              </a:rPr>
              <a:t>1</a:t>
            </a:r>
            <a:r>
              <a:rPr lang="ko-KR" altLang="en-US" sz="1400">
                <a:solidFill>
                  <a:schemeClr val="accent4"/>
                </a:solidFill>
              </a:rPr>
              <a:t>단계에서 큰 폭으로 폐업률이 발생하지 않는것을 보면</a:t>
            </a:r>
            <a:endParaRPr lang="en-US" altLang="ko-KR" sz="1400">
              <a:solidFill>
                <a:schemeClr val="accent4"/>
              </a:solidFill>
            </a:endParaRPr>
          </a:p>
          <a:p>
            <a:pPr lvl="1"/>
            <a:r>
              <a:rPr lang="en-US" altLang="ko-KR" sz="1400">
                <a:solidFill>
                  <a:schemeClr val="accent4"/>
                </a:solidFill>
              </a:rPr>
              <a:t>  </a:t>
            </a:r>
            <a:r>
              <a:rPr lang="ko-KR" altLang="en-US" sz="1400">
                <a:solidFill>
                  <a:schemeClr val="accent4"/>
                </a:solidFill>
              </a:rPr>
              <a:t> 근복적으로 사회적 거리두기 단계를 낮추는 데 집중하는 것이 더 중요해보임</a:t>
            </a:r>
          </a:p>
          <a:p>
            <a:pPr lvl="0"/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#</a:t>
            </a:r>
            <a:r>
              <a:rPr lang="ko-KR" altLang="en-US" sz="1400">
                <a:solidFill>
                  <a:schemeClr val="accent4"/>
                </a:solidFill>
              </a:rPr>
              <a:t>지역별 결과 보고</a:t>
            </a: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- </a:t>
            </a:r>
            <a:r>
              <a:rPr lang="ko-KR" altLang="en-US" sz="1400">
                <a:solidFill>
                  <a:schemeClr val="accent4"/>
                </a:solidFill>
              </a:rPr>
              <a:t>코로나 이후 대체로 지역에서 사업장</a:t>
            </a:r>
            <a:r>
              <a:rPr lang="en-US" altLang="ko-KR" sz="1400">
                <a:solidFill>
                  <a:schemeClr val="accent4"/>
                </a:solidFill>
              </a:rPr>
              <a:t>(</a:t>
            </a:r>
            <a:r>
              <a:rPr lang="ko-KR" altLang="en-US" sz="1400">
                <a:solidFill>
                  <a:schemeClr val="accent4"/>
                </a:solidFill>
              </a:rPr>
              <a:t>일자리</a:t>
            </a:r>
            <a:r>
              <a:rPr lang="en-US" altLang="ko-KR" sz="1400">
                <a:solidFill>
                  <a:schemeClr val="accent4"/>
                </a:solidFill>
              </a:rPr>
              <a:t>) </a:t>
            </a:r>
            <a:r>
              <a:rPr lang="ko-KR" altLang="en-US" sz="1400">
                <a:solidFill>
                  <a:schemeClr val="accent4"/>
                </a:solidFill>
              </a:rPr>
              <a:t>감소</a:t>
            </a:r>
            <a:endParaRPr lang="en-US" altLang="ko-KR" sz="1400">
              <a:solidFill>
                <a:schemeClr val="accent4"/>
              </a:solidFill>
            </a:endParaRPr>
          </a:p>
          <a:p>
            <a:pPr lvl="0"/>
            <a:r>
              <a:rPr lang="en-US" altLang="ko-KR" sz="1400">
                <a:solidFill>
                  <a:schemeClr val="accent4"/>
                </a:solidFill>
              </a:rPr>
              <a:t>- : </a:t>
            </a:r>
            <a:r>
              <a:rPr lang="ko-KR" altLang="en-US" sz="1400">
                <a:solidFill>
                  <a:schemeClr val="accent4"/>
                </a:solidFill>
              </a:rPr>
              <a:t>특히 서울특별시 같은 수도권에서 눈에 띄게 감소 </a:t>
            </a:r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271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0750" y="36436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미니프로젝트 </a:t>
            </a:r>
            <a:r>
              <a:rPr lang="en-US" altLang="ko-KR" sz="1400">
                <a:solidFill>
                  <a:schemeClr val="bg1"/>
                </a:solidFill>
              </a:rPr>
              <a:t>2</a:t>
            </a:r>
            <a:r>
              <a:rPr lang="ko-KR" altLang="en-US" sz="1400">
                <a:solidFill>
                  <a:schemeClr val="bg1"/>
                </a:solidFill>
              </a:rPr>
              <a:t>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사업장 수 변화 추이 시각화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5549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공공데이터 포탈 </a:t>
            </a:r>
            <a:r>
              <a:rPr lang="en-US" altLang="ko-KR" sz="1400">
                <a:solidFill>
                  <a:schemeClr val="accent4"/>
                </a:solidFill>
              </a:rPr>
              <a:t>: https://www.data.go.kr/data/15083277/fileData.do </a:t>
            </a: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217660-8B7C-4973-BFE4-3959C6B6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9" y="2371942"/>
            <a:ext cx="7150032" cy="41452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BD5C1A-C427-4DC1-8DF2-173AD50E0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96" y="2371941"/>
            <a:ext cx="4208706" cy="41452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700" y="1743510"/>
            <a:ext cx="3663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데이터 기간범위</a:t>
            </a:r>
            <a:r>
              <a:rPr lang="en-US" altLang="ko-KR" sz="1400">
                <a:solidFill>
                  <a:schemeClr val="accent4"/>
                </a:solidFill>
              </a:rPr>
              <a:t>: 2018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2</a:t>
            </a:r>
            <a:r>
              <a:rPr lang="ko-KR" altLang="en-US" sz="1400">
                <a:solidFill>
                  <a:schemeClr val="accent4"/>
                </a:solidFill>
              </a:rPr>
              <a:t>월 </a:t>
            </a:r>
            <a:r>
              <a:rPr lang="en-US" altLang="ko-KR" sz="1400">
                <a:solidFill>
                  <a:schemeClr val="accent4"/>
                </a:solidFill>
              </a:rPr>
              <a:t>~ </a:t>
            </a:r>
            <a:r>
              <a:rPr lang="en-US" altLang="ko-KR" sz="1600">
                <a:solidFill>
                  <a:schemeClr val="accent4"/>
                </a:solidFill>
              </a:rPr>
              <a:t>2021</a:t>
            </a:r>
            <a:r>
              <a:rPr lang="ko-KR" altLang="en-US" sz="1400">
                <a:solidFill>
                  <a:schemeClr val="accent4"/>
                </a:solidFill>
              </a:rPr>
              <a:t>년 </a:t>
            </a:r>
            <a:r>
              <a:rPr lang="en-US" altLang="ko-KR" sz="1400">
                <a:solidFill>
                  <a:schemeClr val="accent4"/>
                </a:solidFill>
              </a:rPr>
              <a:t>6</a:t>
            </a:r>
            <a:r>
              <a:rPr lang="ko-KR" altLang="en-US" sz="1400">
                <a:solidFill>
                  <a:schemeClr val="accent4"/>
                </a:solidFill>
              </a:rPr>
              <a:t>월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ko-KR" altLang="en-US" sz="1400">
                <a:solidFill>
                  <a:schemeClr val="accent4"/>
                </a:solidFill>
              </a:rPr>
              <a:t>데이터 크기</a:t>
            </a:r>
            <a:r>
              <a:rPr lang="en-US" altLang="ko-KR" sz="1400">
                <a:solidFill>
                  <a:schemeClr val="accent4"/>
                </a:solidFill>
              </a:rPr>
              <a:t>: 4G/2000</a:t>
            </a:r>
            <a:r>
              <a:rPr lang="ko-KR" altLang="en-US" sz="1400">
                <a:solidFill>
                  <a:schemeClr val="accent4"/>
                </a:solidFill>
              </a:rPr>
              <a:t>만건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67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사업장 수 변화 추이 시각화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데이터에 컬럼이 많아 일부만 사용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0DAE2-1813-45AC-B728-73DFAF8284A6}"/>
              </a:ext>
            </a:extLst>
          </p:cNvPr>
          <p:cNvSpPr txBox="1"/>
          <p:nvPr/>
        </p:nvSpPr>
        <p:spPr>
          <a:xfrm>
            <a:off x="179573" y="1655892"/>
            <a:ext cx="561677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Arial (본문)"/>
              </a:rPr>
              <a:t>[COLUMN]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 err="1">
                <a:solidFill>
                  <a:srgbClr val="FF0000"/>
                </a:solidFill>
                <a:latin typeface="Arial (본문)"/>
              </a:rPr>
              <a:t>자료생성년월</a:t>
            </a:r>
            <a:r>
              <a:rPr lang="ko-KR" altLang="en-US" sz="1000" dirty="0">
                <a:latin typeface="Arial (본문)"/>
              </a:rPr>
              <a:t> DATA_CRT_YM VARCHAR(6),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＂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사업장명</a:t>
            </a:r>
            <a:r>
              <a:rPr lang="ko-KR" altLang="en-US" sz="1000" dirty="0">
                <a:latin typeface="Arial (본문)"/>
              </a:rPr>
              <a:t> WKPL_NM	VARCHAR(100)“,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사업자등록번호 BZOWR_RGST_NO VARCHAR(10),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사업장가입상태코드</a:t>
            </a:r>
            <a:r>
              <a:rPr lang="ko-KR" altLang="en-US" sz="1000" dirty="0">
                <a:latin typeface="Arial (본문)"/>
              </a:rPr>
              <a:t> 1:등록2:탈퇴 WKPL_JNNG_STCD VARCHAR(1),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＂우편번호 ZIP	VARCHAR(6)＂,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＂</a:t>
            </a:r>
            <a:r>
              <a:rPr lang="ko-KR" altLang="en-US" sz="1000" dirty="0" err="1">
                <a:latin typeface="Arial (본문)"/>
              </a:rPr>
              <a:t>사업장지번상세주소</a:t>
            </a:r>
            <a:r>
              <a:rPr lang="ko-KR" altLang="en-US" sz="1000" dirty="0">
                <a:latin typeface="Arial (본문)"/>
              </a:rPr>
              <a:t> WKPL_LTNO_DTL_ADDR	VARCHAR(300)＂,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 err="1">
                <a:latin typeface="Arial (본문)"/>
              </a:rPr>
              <a:t>사업장도로명상세주소</a:t>
            </a:r>
            <a:r>
              <a:rPr lang="ko-KR" altLang="en-US" sz="1000" dirty="0">
                <a:latin typeface="Arial (본문)"/>
              </a:rPr>
              <a:t> WKPL_ROAD_NM_DTL_ADDR VARCHAR(300),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＂</a:t>
            </a:r>
            <a:r>
              <a:rPr lang="ko-KR" altLang="en-US" sz="1000" dirty="0" err="1">
                <a:latin typeface="Arial (본문)"/>
              </a:rPr>
              <a:t>고객법정동주소코드</a:t>
            </a:r>
            <a:r>
              <a:rPr lang="ko-KR" altLang="en-US" sz="1000" dirty="0">
                <a:latin typeface="Arial (본문)"/>
              </a:rPr>
              <a:t> CUST_LDONG_ADDR_CD	VARCHAR(10)＂,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＂</a:t>
            </a:r>
            <a:r>
              <a:rPr lang="ko-KR" altLang="en-US" sz="1000" dirty="0" err="1">
                <a:latin typeface="Arial (본문)"/>
              </a:rPr>
              <a:t>고객행정동주소코드</a:t>
            </a:r>
            <a:r>
              <a:rPr lang="ko-KR" altLang="en-US" sz="1000" dirty="0">
                <a:latin typeface="Arial (본문)"/>
              </a:rPr>
              <a:t> CUST_PADONG_ADDR_CD	VARCHAR(10)＂,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Arial (본문)"/>
              </a:rPr>
              <a:t>-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＂</a:t>
            </a:r>
            <a:r>
              <a:rPr lang="ko-KR" altLang="en-US" sz="1000" dirty="0" err="1">
                <a:solidFill>
                  <a:srgbClr val="FF0000"/>
                </a:solidFill>
                <a:latin typeface="Arial (본문)"/>
              </a:rPr>
              <a:t>법정동주소광역시도코드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 LDONG_ADDR_MGPL_DG_CD	VARCHAR(2)＂,</a:t>
            </a:r>
            <a:endParaRPr lang="en-US" altLang="ko-KR" sz="1000" dirty="0">
              <a:solidFill>
                <a:srgbClr val="FF0000"/>
              </a:solidFill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＂</a:t>
            </a:r>
            <a:r>
              <a:rPr lang="ko-KR" altLang="en-US" sz="1000" dirty="0" err="1">
                <a:latin typeface="Arial (본문)"/>
              </a:rPr>
              <a:t>법정동주소광역시시군구코드</a:t>
            </a:r>
            <a:r>
              <a:rPr lang="ko-KR" altLang="en-US" sz="1000" dirty="0">
                <a:latin typeface="Arial (본문)"/>
              </a:rPr>
              <a:t> LDONG_ADDR_MGPL_SGGU_CD	VARCHAR(5)＂,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＂</a:t>
            </a:r>
            <a:r>
              <a:rPr lang="ko-KR" altLang="en-US" sz="1000" dirty="0" err="1">
                <a:latin typeface="Arial (본문)"/>
              </a:rPr>
              <a:t>법정동주소광역시시군구읍면동코드</a:t>
            </a:r>
            <a:r>
              <a:rPr lang="ko-KR" altLang="en-US" sz="1000" dirty="0">
                <a:latin typeface="Arial (본문)"/>
              </a:rPr>
              <a:t> LDONG_ADDR_MGPL_SGGU_EMD_CD	VARCHAR(8)＂,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＂사업장형태구분코드 1:법인2:개인 WKPL_STYL_DVCD	VARCHAR(1)“,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Arial (본문)"/>
              </a:rPr>
              <a:t>- 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＂사업장업종코드 WKPL_INTP_CD	</a:t>
            </a:r>
            <a:r>
              <a:rPr lang="ko-KR" altLang="en-US" sz="1000" dirty="0" err="1">
                <a:solidFill>
                  <a:srgbClr val="FF0000"/>
                </a:solidFill>
                <a:latin typeface="Arial (본문)"/>
              </a:rPr>
              <a:t>국세청업종코드참조</a:t>
            </a: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 VARCHAR(6)＂,</a:t>
            </a:r>
            <a:endParaRPr lang="en-US" altLang="ko-KR" sz="1000" dirty="0">
              <a:solidFill>
                <a:srgbClr val="FF0000"/>
              </a:solidFill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사업장업종코드명 VLDT_VL_KRN_NM VARCHAR(200),적용일자 ADPT_DT VARCHAR(8),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＂재등록일자 RRG_DT	VARCHAR(8)",</a:t>
            </a:r>
            <a:endParaRPr lang="en-US" altLang="ko-KR" sz="1000" dirty="0">
              <a:latin typeface="Arial (본문)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Arial (본문)"/>
              </a:rPr>
              <a:t>탈퇴일자 SCSN_DT VARCHAR(8),</a:t>
            </a:r>
            <a:endParaRPr lang="en-US" altLang="ko-KR" sz="1000" dirty="0">
              <a:latin typeface="Arial (본문)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  <a:latin typeface="Arial (본문)"/>
              </a:rPr>
              <a:t>가입자수</a:t>
            </a:r>
            <a:r>
              <a:rPr lang="ko-KR" altLang="en-US" sz="1000" dirty="0">
                <a:latin typeface="Arial (본문)"/>
              </a:rPr>
              <a:t> JNNGP_CNT INTEGER,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"당월고지금액 CRRMM_NTC_AMT	INTEGER",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"신규취득자수 NW_ACQZR_CNT	INTEGER",</a:t>
            </a:r>
            <a:endParaRPr lang="en-US" altLang="ko-KR" sz="1000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 (본문)"/>
              </a:rPr>
              <a:t>- </a:t>
            </a:r>
            <a:r>
              <a:rPr lang="ko-KR" altLang="en-US" sz="1000" dirty="0">
                <a:latin typeface="Arial (본문)"/>
              </a:rPr>
              <a:t>"상실가입자수 LSS_JNNGP_CNT	INTEGER"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9AAC7F-7B02-43E6-A282-B3107DEC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99" y="2672984"/>
            <a:ext cx="5234334" cy="39422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92499" y="1743510"/>
            <a:ext cx="55574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컬럼 개수 </a:t>
            </a:r>
            <a:r>
              <a:rPr lang="en-US" altLang="ko-KR" sz="1400">
                <a:solidFill>
                  <a:schemeClr val="accent4"/>
                </a:solidFill>
              </a:rPr>
              <a:t>22</a:t>
            </a:r>
            <a:r>
              <a:rPr lang="ko-KR" altLang="en-US" sz="1400">
                <a:solidFill>
                  <a:schemeClr val="accent4"/>
                </a:solidFill>
              </a:rPr>
              <a:t>개 중 </a:t>
            </a:r>
            <a:r>
              <a:rPr lang="en-US" altLang="ko-KR" sz="1400">
                <a:solidFill>
                  <a:schemeClr val="accent4"/>
                </a:solidFill>
              </a:rPr>
              <a:t>7</a:t>
            </a:r>
            <a:r>
              <a:rPr lang="ko-KR" altLang="en-US" sz="1400">
                <a:solidFill>
                  <a:schemeClr val="accent4"/>
                </a:solidFill>
              </a:rPr>
              <a:t>개 사용</a:t>
            </a:r>
            <a:endParaRPr lang="en-US" altLang="ko-KR" sz="1400">
              <a:solidFill>
                <a:schemeClr val="accent4"/>
              </a:solidFill>
            </a:endParaRPr>
          </a:p>
          <a:p>
            <a:r>
              <a:rPr lang="en-US" altLang="ko-KR" sz="1400">
                <a:solidFill>
                  <a:schemeClr val="accent4"/>
                </a:solidFill>
              </a:rPr>
              <a:t>-</a:t>
            </a:r>
            <a:r>
              <a:rPr lang="ko-KR" altLang="en-US" sz="1400">
                <a:solidFill>
                  <a:schemeClr val="accent4"/>
                </a:solidFill>
              </a:rPr>
              <a:t>자료생성년월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사업장명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사업장가입상태코드</a:t>
            </a:r>
            <a:r>
              <a:rPr lang="en-US" altLang="ko-KR" sz="1400">
                <a:solidFill>
                  <a:schemeClr val="accent4"/>
                </a:solidFill>
              </a:rPr>
              <a:t>,                               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법정동주소광역시도코드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사업장형태구분코드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ko-KR" altLang="en-US" sz="1400">
                <a:solidFill>
                  <a:schemeClr val="accent4"/>
                </a:solidFill>
              </a:rPr>
              <a:t>사업장업종코드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</a:p>
          <a:p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ko-KR" altLang="en-US" sz="1400">
                <a:solidFill>
                  <a:schemeClr val="accent4"/>
                </a:solidFill>
              </a:rPr>
              <a:t>가입자수</a:t>
            </a:r>
            <a:endParaRPr lang="en-US" altLang="ko-KR" sz="1400">
              <a:solidFill>
                <a:schemeClr val="accent4"/>
              </a:solidFill>
            </a:endParaRPr>
          </a:p>
          <a:p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0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사업장 수 변화 추이 시각화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09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7083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준비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[Initialize]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패키지 적용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234082-16D4-43B7-8F32-F91EA1A94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63" r="10070"/>
          <a:stretch/>
        </p:blipFill>
        <p:spPr>
          <a:xfrm>
            <a:off x="139700" y="2275948"/>
            <a:ext cx="5961842" cy="1533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B89494-BA18-496D-9A9B-2881457B71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74" r="11272"/>
          <a:stretch/>
        </p:blipFill>
        <p:spPr>
          <a:xfrm>
            <a:off x="162109" y="4339913"/>
            <a:ext cx="5746935" cy="9757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9700" y="3811330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데이터 분석 및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데이터 삽입을 위한 빈 리스트 생성</a:t>
            </a:r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1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사업장 수 변화 추이 시각화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7449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1016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[Initialize]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234082-16D4-43B7-8F32-F91EA1A94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63" r="10070"/>
          <a:stretch/>
        </p:blipFill>
        <p:spPr>
          <a:xfrm>
            <a:off x="139700" y="2275948"/>
            <a:ext cx="5961842" cy="1533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B89494-BA18-496D-9A9B-2881457B71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74" r="11272"/>
          <a:stretch/>
        </p:blipFill>
        <p:spPr>
          <a:xfrm>
            <a:off x="162109" y="4339913"/>
            <a:ext cx="5746935" cy="9757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9700" y="3811330"/>
            <a:ext cx="3179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데이터 분석 및 시각화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</a:t>
            </a:r>
            <a:r>
              <a:rPr lang="ko-KR" altLang="en-US" sz="1400">
                <a:solidFill>
                  <a:srgbClr val="5F5E58"/>
                </a:solidFill>
              </a:rPr>
              <a:t>세부설명</a:t>
            </a:r>
            <a:endParaRPr lang="en-US" altLang="ko-KR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6FD9D5-4494-4BC3-A287-D9556DFAF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743510"/>
            <a:ext cx="6672349" cy="4943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8AC735-B7E0-46AD-81ED-1B39A37B4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896" y="2156497"/>
            <a:ext cx="2541312" cy="44207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10896" y="1743510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92772" y="2648607"/>
            <a:ext cx="5023945" cy="1996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6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사업장 수 변화 추이 시각화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7449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 전처리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전처리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53030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월별 사업장 수 병합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r>
              <a:rPr lang="en-US" altLang="ko-KR" sz="1400">
                <a:solidFill>
                  <a:srgbClr val="5F5E58"/>
                </a:solidFill>
              </a:rPr>
              <a:t>- 2018, 2019, 2020, 2021</a:t>
            </a:r>
            <a:r>
              <a:rPr lang="ko-KR" altLang="en-US" sz="1400">
                <a:solidFill>
                  <a:srgbClr val="5F5E58"/>
                </a:solidFill>
              </a:rPr>
              <a:t>년도 데이터 반복적으로 분석 후 병합</a:t>
            </a: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00" y="2908894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결과</a:t>
            </a:r>
            <a:r>
              <a:rPr lang="en-US" altLang="ko-KR" sz="1400" b="1">
                <a:latin typeface="Arial (본문)"/>
              </a:rPr>
              <a:t>]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406EB56-D95A-4760-A019-0548BE6C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66" y="3277371"/>
            <a:ext cx="1676400" cy="32194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D684A7-1C7C-4769-8E74-9B8DA339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658" y="3286896"/>
            <a:ext cx="1676400" cy="3200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2ACFF4-4C2E-4928-90E6-6E6F8121E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428" y="3296421"/>
            <a:ext cx="1695450" cy="31813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2B3210-AB9A-48D3-9CD7-DF8CC9B64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837" y="3291659"/>
            <a:ext cx="1695450" cy="31908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530327-5374-4156-9FCE-182A13DC8B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703"/>
          <a:stretch/>
        </p:blipFill>
        <p:spPr>
          <a:xfrm>
            <a:off x="162109" y="2294310"/>
            <a:ext cx="3562350" cy="4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8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사업장 수 변화 추이 시각화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4641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사업장 수 변화 추이 시각화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사업장 수 변화 추이 시각화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5317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전체기간 사업장 수 변화 추이 시각화 예시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2A58C8-0F52-4584-8524-0872BC1AD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6"/>
          <a:stretch/>
        </p:blipFill>
        <p:spPr>
          <a:xfrm>
            <a:off x="162108" y="2096247"/>
            <a:ext cx="5933891" cy="44375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7F8EFC-D92E-4E4A-A10D-788959E29D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0" b="2377"/>
          <a:stretch/>
        </p:blipFill>
        <p:spPr>
          <a:xfrm>
            <a:off x="6267807" y="2096247"/>
            <a:ext cx="5685895" cy="44375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67807" y="1743510"/>
            <a:ext cx="3236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[2018 </a:t>
            </a:r>
            <a:r>
              <a:rPr lang="ko-KR" altLang="en-US" sz="1400" b="1">
                <a:latin typeface="Arial (본문)"/>
              </a:rPr>
              <a:t>사업장 수 변화 추이 시각화 예시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41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>
                <a:solidFill>
                  <a:schemeClr val="accent4"/>
                </a:solidFill>
              </a:rPr>
              <a:t>사업장 수 변화 추이 시각화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72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438" y="645071"/>
            <a:ext cx="6244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데이터 시각화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연도별 사업장 데이터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838" y="1180991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연도별 사업장 데이터 시각화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0" y="1743510"/>
            <a:ext cx="35317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Arial (본문)"/>
              </a:rPr>
              <a:t>[</a:t>
            </a:r>
            <a:r>
              <a:rPr lang="ko-KR" altLang="en-US" sz="1400" b="1">
                <a:latin typeface="Arial (본문)"/>
              </a:rPr>
              <a:t>전체기간 사업장 수 변화 추이 시각화 예시</a:t>
            </a:r>
            <a:r>
              <a:rPr lang="en-US" altLang="ko-KR" sz="1400" b="1">
                <a:latin typeface="Arial (본문)"/>
              </a:rPr>
              <a:t>]</a:t>
            </a:r>
          </a:p>
          <a:p>
            <a:endParaRPr lang="ko-KR" altLang="en-US" sz="1400">
              <a:solidFill>
                <a:srgbClr val="5F5E58"/>
              </a:solidFill>
            </a:endParaRPr>
          </a:p>
          <a:p>
            <a:endParaRPr lang="en-US" altLang="ko-KR" sz="1400">
              <a:solidFill>
                <a:schemeClr val="accent4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E88611-6F27-46A5-9157-D5B27C90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5" y="2024688"/>
            <a:ext cx="5391150" cy="2552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736714-5FA1-4E76-8EB8-8114AEE3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17" y="2024688"/>
            <a:ext cx="5457825" cy="2552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FDDE3-9A11-4E19-89E1-2E6BF502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15" y="4625533"/>
            <a:ext cx="5429250" cy="2209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71069" y="6417425"/>
            <a:ext cx="520931" cy="417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3F11D6-1771-4B40-B36A-3B39BC9BE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267" y="4625533"/>
            <a:ext cx="54768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</TotalTime>
  <Words>2972</Words>
  <Application>Microsoft Office PowerPoint</Application>
  <PresentationFormat>와이드스크린</PresentationFormat>
  <Paragraphs>482</Paragraphs>
  <Slides>26</Slides>
  <Notes>23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 (본문)</vt:lpstr>
      <vt:lpstr>Noto Sans CJK KR Thin</vt:lpstr>
      <vt:lpstr>나눔스퀘어라운드 Regular</vt:lpstr>
      <vt:lpstr>맑은 고딕</vt:lpstr>
      <vt:lpstr>Arial</vt:lpstr>
      <vt:lpstr>Wingdings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Playdata</cp:lastModifiedBy>
  <cp:revision>119</cp:revision>
  <dcterms:created xsi:type="dcterms:W3CDTF">2015-07-07T04:48:58Z</dcterms:created>
  <dcterms:modified xsi:type="dcterms:W3CDTF">2021-09-12T08:57:49Z</dcterms:modified>
</cp:coreProperties>
</file>